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00" r:id="rId2"/>
    <p:sldId id="288" r:id="rId3"/>
    <p:sldId id="306" r:id="rId4"/>
    <p:sldId id="307" r:id="rId5"/>
    <p:sldId id="292" r:id="rId6"/>
    <p:sldId id="304" r:id="rId7"/>
    <p:sldId id="279" r:id="rId8"/>
    <p:sldId id="294" r:id="rId9"/>
    <p:sldId id="266" r:id="rId10"/>
    <p:sldId id="267" r:id="rId11"/>
    <p:sldId id="298" r:id="rId12"/>
    <p:sldId id="268" r:id="rId13"/>
    <p:sldId id="269" r:id="rId14"/>
    <p:sldId id="270" r:id="rId15"/>
    <p:sldId id="264" r:id="rId16"/>
    <p:sldId id="282" r:id="rId17"/>
    <p:sldId id="276" r:id="rId18"/>
    <p:sldId id="305" r:id="rId19"/>
    <p:sldId id="273" r:id="rId20"/>
    <p:sldId id="285" r:id="rId21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210D"/>
    <a:srgbClr val="2B3616"/>
    <a:srgbClr val="323F19"/>
    <a:srgbClr val="3E4D1F"/>
    <a:srgbClr val="F2F6EA"/>
    <a:srgbClr val="008A3E"/>
    <a:srgbClr val="FDEFE3"/>
    <a:srgbClr val="FDEDDF"/>
    <a:srgbClr val="303C18"/>
    <a:srgbClr val="9ABB5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5365" autoAdjust="0"/>
  </p:normalViewPr>
  <p:slideViewPr>
    <p:cSldViewPr>
      <p:cViewPr varScale="1">
        <p:scale>
          <a:sx n="83" d="100"/>
          <a:sy n="83" d="100"/>
        </p:scale>
        <p:origin x="-142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FE42A-2A81-40C6-A35C-6FCBD2DB1CB7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DFCD62-DDC4-4228-BD46-D70690A4EB3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정확한 </a:t>
            </a:r>
            <a:r>
              <a:rPr lang="en-US" altLang="ko-KR" dirty="0" smtClean="0"/>
              <a:t>3D </a:t>
            </a:r>
            <a:r>
              <a:rPr lang="ko-KR" altLang="en-US" dirty="0" smtClean="0"/>
              <a:t>진단이 가능한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High Image Quality</a:t>
            </a:r>
            <a:r>
              <a:rPr lang="ko-KR" altLang="en-US" baseline="0" dirty="0" smtClean="0"/>
              <a:t>의 </a:t>
            </a:r>
            <a:r>
              <a:rPr lang="en-US" altLang="ko-KR" baseline="0" dirty="0" smtClean="0"/>
              <a:t>CT</a:t>
            </a:r>
            <a:r>
              <a:rPr lang="ko-KR" altLang="en-US" baseline="0" dirty="0" smtClean="0"/>
              <a:t>영상 제공</a:t>
            </a:r>
            <a:r>
              <a:rPr lang="en-US" altLang="ko-KR" baseline="0" dirty="0" smtClean="0"/>
              <a:t>-</a:t>
            </a:r>
          </a:p>
          <a:p>
            <a:r>
              <a:rPr lang="ko-KR" altLang="en-US" baseline="0" dirty="0" smtClean="0"/>
              <a:t>여기에 </a:t>
            </a:r>
            <a:r>
              <a:rPr lang="en-US" altLang="ko-KR" baseline="0" dirty="0" smtClean="0"/>
              <a:t>Plus alpha</a:t>
            </a:r>
            <a:r>
              <a:rPr lang="ko-KR" altLang="en-US" baseline="0" dirty="0" smtClean="0"/>
              <a:t>로 </a:t>
            </a:r>
            <a:r>
              <a:rPr lang="ko-KR" altLang="en-US" baseline="0" dirty="0" err="1" smtClean="0"/>
              <a:t>너가</a:t>
            </a:r>
            <a:r>
              <a:rPr lang="ko-KR" altLang="en-US" baseline="0" dirty="0" smtClean="0"/>
              <a:t> 익숙한 </a:t>
            </a:r>
            <a:r>
              <a:rPr lang="en-US" altLang="ko-KR" baseline="0" dirty="0" err="1" smtClean="0"/>
              <a:t>Pano</a:t>
            </a:r>
            <a:r>
              <a:rPr lang="ko-KR" altLang="en-US" baseline="0" dirty="0" smtClean="0"/>
              <a:t>영상을 제공</a:t>
            </a:r>
            <a:r>
              <a:rPr lang="en-US" altLang="ko-KR" baseline="0" dirty="0" smtClean="0"/>
              <a:t>-</a:t>
            </a:r>
          </a:p>
          <a:p>
            <a:r>
              <a:rPr lang="ko-KR" altLang="en-US" baseline="0" dirty="0" smtClean="0"/>
              <a:t>이 </a:t>
            </a:r>
            <a:r>
              <a:rPr lang="en-US" altLang="ko-KR" baseline="0" dirty="0" err="1" smtClean="0"/>
              <a:t>Pano</a:t>
            </a:r>
            <a:r>
              <a:rPr lang="ko-KR" altLang="en-US" baseline="0" dirty="0" smtClean="0"/>
              <a:t>영상은 번거롭게 </a:t>
            </a:r>
            <a:r>
              <a:rPr lang="en-US" altLang="ko-KR" baseline="0" dirty="0" smtClean="0"/>
              <a:t>2D Viewer</a:t>
            </a:r>
            <a:r>
              <a:rPr lang="ko-KR" altLang="en-US" baseline="0" dirty="0" smtClean="0"/>
              <a:t>를 추가로 열지 않고</a:t>
            </a:r>
            <a:r>
              <a:rPr lang="en-US" altLang="ko-KR" baseline="0" dirty="0" smtClean="0"/>
              <a:t>, 3D Viewer</a:t>
            </a:r>
            <a:r>
              <a:rPr lang="ko-KR" altLang="en-US" baseline="0" dirty="0" smtClean="0"/>
              <a:t>에서 볼 수 있다</a:t>
            </a:r>
            <a:r>
              <a:rPr lang="en-US" altLang="ko-KR" baseline="0" dirty="0" smtClean="0"/>
              <a:t>.</a:t>
            </a:r>
          </a:p>
          <a:p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dirty="0" smtClean="0">
                <a:latin typeface="+mn-ea"/>
              </a:rPr>
              <a:t>VT Real </a:t>
            </a:r>
            <a:r>
              <a:rPr lang="en-US" altLang="ko-KR" sz="1200" dirty="0" err="1" smtClean="0">
                <a:latin typeface="+mn-ea"/>
              </a:rPr>
              <a:t>Pano</a:t>
            </a:r>
            <a:r>
              <a:rPr lang="ko-KR" altLang="en-US" sz="1200" dirty="0" smtClean="0">
                <a:latin typeface="+mn-ea"/>
              </a:rPr>
              <a:t>는 </a:t>
            </a:r>
            <a:r>
              <a:rPr lang="en-US" altLang="ko-KR" sz="1200" dirty="0" smtClean="0">
                <a:latin typeface="+mn-ea"/>
              </a:rPr>
              <a:t>CT </a:t>
            </a:r>
            <a:r>
              <a:rPr lang="ko-KR" altLang="en-US" sz="1200" dirty="0" smtClean="0">
                <a:latin typeface="+mn-ea"/>
              </a:rPr>
              <a:t>촬영 중에 획득된 데이터를 </a:t>
            </a:r>
            <a:r>
              <a:rPr lang="en-US" altLang="ko-KR" sz="1200" dirty="0" smtClean="0">
                <a:latin typeface="+mn-ea"/>
              </a:rPr>
              <a:t>3</a:t>
            </a:r>
            <a:r>
              <a:rPr lang="ko-KR" altLang="en-US" sz="1200" dirty="0" smtClean="0">
                <a:latin typeface="+mn-ea"/>
              </a:rPr>
              <a:t>차원 </a:t>
            </a:r>
            <a:r>
              <a:rPr lang="en-US" altLang="ko-KR" sz="1200" dirty="0" smtClean="0">
                <a:latin typeface="+mn-ea"/>
              </a:rPr>
              <a:t>FOV</a:t>
            </a:r>
            <a:r>
              <a:rPr lang="ko-KR" altLang="en-US" sz="1200" dirty="0" smtClean="0">
                <a:latin typeface="+mn-ea"/>
              </a:rPr>
              <a:t>로 재구성하기 전에 </a:t>
            </a:r>
            <a:r>
              <a:rPr lang="en-US" altLang="ko-KR" sz="1200" dirty="0" smtClean="0">
                <a:latin typeface="+mn-ea"/>
              </a:rPr>
              <a:t>Scan </a:t>
            </a:r>
            <a:r>
              <a:rPr lang="en-US" altLang="ko-KR" sz="1200" dirty="0" err="1" smtClean="0">
                <a:latin typeface="+mn-ea"/>
              </a:rPr>
              <a:t>Pano</a:t>
            </a:r>
            <a:r>
              <a:rPr lang="en-US" altLang="ko-KR" sz="1200" dirty="0" smtClean="0">
                <a:latin typeface="+mn-ea"/>
              </a:rPr>
              <a:t> </a:t>
            </a:r>
            <a:r>
              <a:rPr lang="ko-KR" altLang="en-US" sz="1200" dirty="0" smtClean="0">
                <a:latin typeface="+mn-ea"/>
              </a:rPr>
              <a:t>재구성 방법과 유사한 방법으로 영상을 재구성하기 때문에 해상도 및 </a:t>
            </a:r>
            <a:r>
              <a:rPr lang="en-US" altLang="ko-KR" sz="1200" dirty="0" smtClean="0">
                <a:latin typeface="+mn-ea"/>
              </a:rPr>
              <a:t>Artifact </a:t>
            </a:r>
            <a:r>
              <a:rPr lang="ko-KR" altLang="en-US" sz="1200" dirty="0" smtClean="0">
                <a:latin typeface="+mn-ea"/>
              </a:rPr>
              <a:t>등에 대한 단점을 조금 보완할 수 있음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r>
              <a:rPr lang="ko-KR" altLang="en-US" sz="1200" dirty="0" smtClean="0">
                <a:latin typeface="+mn-ea"/>
              </a:rPr>
              <a:t>물론 </a:t>
            </a:r>
            <a:r>
              <a:rPr lang="en-US" altLang="ko-KR" sz="1200" dirty="0" smtClean="0">
                <a:latin typeface="+mn-ea"/>
              </a:rPr>
              <a:t>Scan </a:t>
            </a:r>
            <a:r>
              <a:rPr lang="en-US" altLang="ko-KR" sz="1200" dirty="0" err="1" smtClean="0">
                <a:latin typeface="+mn-ea"/>
              </a:rPr>
              <a:t>Pano</a:t>
            </a:r>
            <a:r>
              <a:rPr lang="ko-KR" altLang="en-US" sz="1200" dirty="0" smtClean="0">
                <a:latin typeface="+mn-ea"/>
              </a:rPr>
              <a:t>와 동등 수준의 품질을 구현하기에는 어려움이 있으나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일반적인 </a:t>
            </a:r>
            <a:r>
              <a:rPr lang="en-US" altLang="ko-KR" sz="1200" dirty="0" smtClean="0">
                <a:latin typeface="+mn-ea"/>
              </a:rPr>
              <a:t>Viewer</a:t>
            </a:r>
            <a:r>
              <a:rPr lang="ko-KR" altLang="en-US" sz="1200" dirty="0" smtClean="0">
                <a:latin typeface="+mn-ea"/>
              </a:rPr>
              <a:t>에서 제공하는 </a:t>
            </a:r>
            <a:r>
              <a:rPr lang="en-US" altLang="ko-KR" sz="1200" dirty="0" smtClean="0">
                <a:latin typeface="+mn-ea"/>
              </a:rPr>
              <a:t>Recon. </a:t>
            </a:r>
            <a:r>
              <a:rPr lang="en-US" altLang="ko-KR" sz="1200" dirty="0" err="1" smtClean="0">
                <a:latin typeface="+mn-ea"/>
              </a:rPr>
              <a:t>Pano</a:t>
            </a:r>
            <a:r>
              <a:rPr lang="ko-KR" altLang="en-US" sz="1200" dirty="0" smtClean="0">
                <a:latin typeface="+mn-ea"/>
              </a:rPr>
              <a:t>와 비교하여 더욱 </a:t>
            </a:r>
            <a:r>
              <a:rPr lang="en-US" altLang="ko-KR" sz="1200" dirty="0" smtClean="0">
                <a:latin typeface="+mn-ea"/>
              </a:rPr>
              <a:t>Scan </a:t>
            </a:r>
            <a:r>
              <a:rPr lang="en-US" altLang="ko-KR" sz="1200" dirty="0" err="1" smtClean="0">
                <a:latin typeface="+mn-ea"/>
              </a:rPr>
              <a:t>Pano</a:t>
            </a:r>
            <a:r>
              <a:rPr lang="ko-KR" altLang="en-US" sz="1200" dirty="0" smtClean="0">
                <a:latin typeface="+mn-ea"/>
              </a:rPr>
              <a:t>와 유사한 영상을 보여준다는 특징이 있음</a:t>
            </a:r>
            <a:r>
              <a:rPr lang="en-US" altLang="ko-KR" sz="1200" dirty="0" smtClean="0">
                <a:latin typeface="+mn-ea"/>
              </a:rPr>
              <a:t>.</a:t>
            </a:r>
          </a:p>
          <a:p>
            <a:endParaRPr lang="en-US" altLang="ko-KR" sz="1200" dirty="0" smtClean="0">
              <a:latin typeface="+mn-ea"/>
            </a:endParaRPr>
          </a:p>
          <a:p>
            <a:r>
              <a:rPr lang="en-US" altLang="ko-KR" sz="1200" dirty="0" smtClean="0">
                <a:latin typeface="+mn-ea"/>
              </a:rPr>
              <a:t>CT</a:t>
            </a:r>
            <a:r>
              <a:rPr lang="ko-KR" altLang="en-US" sz="1200" dirty="0" smtClean="0">
                <a:latin typeface="+mn-ea"/>
              </a:rPr>
              <a:t>찍으면 </a:t>
            </a:r>
            <a:r>
              <a:rPr lang="en-US" altLang="ko-KR" sz="1200" dirty="0" err="1" smtClean="0">
                <a:latin typeface="+mn-ea"/>
              </a:rPr>
              <a:t>Pano</a:t>
            </a:r>
            <a:r>
              <a:rPr lang="ko-KR" altLang="en-US" sz="1200" dirty="0" smtClean="0">
                <a:latin typeface="+mn-ea"/>
              </a:rPr>
              <a:t>영상이 나오는 방식이 </a:t>
            </a:r>
            <a:r>
              <a:rPr lang="ko-KR" altLang="en-US" sz="1200" dirty="0" err="1" smtClean="0">
                <a:latin typeface="+mn-ea"/>
              </a:rPr>
              <a:t>두가지</a:t>
            </a:r>
            <a:r>
              <a:rPr lang="ko-KR" altLang="en-US" sz="1200" dirty="0" smtClean="0">
                <a:latin typeface="+mn-ea"/>
              </a:rPr>
              <a:t> 있음</a:t>
            </a:r>
            <a:r>
              <a:rPr lang="en-US" altLang="ko-KR" sz="1200" dirty="0" smtClean="0">
                <a:latin typeface="+mn-ea"/>
              </a:rPr>
              <a:t>. </a:t>
            </a:r>
            <a:r>
              <a:rPr lang="ko-KR" altLang="en-US" sz="1200" dirty="0" smtClean="0">
                <a:latin typeface="+mn-ea"/>
              </a:rPr>
              <a:t>하나는 </a:t>
            </a:r>
            <a:r>
              <a:rPr lang="en-US" altLang="ko-KR" sz="1200" dirty="0" smtClean="0">
                <a:latin typeface="+mn-ea"/>
              </a:rPr>
              <a:t>CT</a:t>
            </a:r>
            <a:r>
              <a:rPr lang="ko-KR" altLang="en-US" sz="1200" dirty="0" smtClean="0">
                <a:latin typeface="+mn-ea"/>
              </a:rPr>
              <a:t>영상을 가지고 재구성하는 </a:t>
            </a:r>
            <a:r>
              <a:rPr lang="en-US" altLang="ko-KR" sz="1200" dirty="0" smtClean="0">
                <a:latin typeface="+mn-ea"/>
              </a:rPr>
              <a:t>Recon.</a:t>
            </a:r>
            <a:r>
              <a:rPr lang="en-US" altLang="ko-KR" sz="1200" baseline="0" dirty="0" smtClean="0">
                <a:latin typeface="+mn-ea"/>
              </a:rPr>
              <a:t> </a:t>
            </a:r>
            <a:r>
              <a:rPr lang="en-US" altLang="ko-KR" sz="1200" baseline="0" dirty="0" err="1" smtClean="0">
                <a:latin typeface="+mn-ea"/>
              </a:rPr>
              <a:t>Pano</a:t>
            </a:r>
            <a:r>
              <a:rPr lang="ko-KR" altLang="en-US" sz="1200" baseline="0" dirty="0" smtClean="0">
                <a:latin typeface="+mn-ea"/>
              </a:rPr>
              <a:t>랑</a:t>
            </a:r>
            <a:r>
              <a:rPr lang="en-US" altLang="ko-KR" sz="1200" baseline="0" dirty="0" smtClean="0">
                <a:latin typeface="+mn-ea"/>
              </a:rPr>
              <a:t>, CT</a:t>
            </a:r>
            <a:r>
              <a:rPr lang="ko-KR" altLang="en-US" sz="1200" baseline="0" dirty="0" smtClean="0">
                <a:latin typeface="+mn-ea"/>
              </a:rPr>
              <a:t>구동을 </a:t>
            </a:r>
            <a:r>
              <a:rPr lang="en-US" altLang="ko-KR" sz="1200" baseline="0" dirty="0" err="1" smtClean="0">
                <a:latin typeface="+mn-ea"/>
              </a:rPr>
              <a:t>Pano</a:t>
            </a:r>
            <a:r>
              <a:rPr lang="en-US" altLang="ko-KR" sz="1200" baseline="0" dirty="0" smtClean="0">
                <a:latin typeface="+mn-ea"/>
              </a:rPr>
              <a:t> </a:t>
            </a:r>
            <a:r>
              <a:rPr lang="ko-KR" altLang="en-US" sz="1200" baseline="0" dirty="0" smtClean="0">
                <a:latin typeface="+mn-ea"/>
              </a:rPr>
              <a:t>궤적과</a:t>
            </a:r>
            <a:endParaRPr lang="en-US" altLang="ko-KR" sz="1200" baseline="0" dirty="0" smtClean="0">
              <a:latin typeface="+mn-ea"/>
            </a:endParaRPr>
          </a:p>
          <a:p>
            <a:r>
              <a:rPr lang="ko-KR" altLang="en-US" sz="1200" baseline="0" dirty="0" smtClean="0">
                <a:latin typeface="+mn-ea"/>
              </a:rPr>
              <a:t>비슷하게 만들어 </a:t>
            </a:r>
            <a:r>
              <a:rPr lang="en-US" altLang="ko-KR" sz="1200" baseline="0" dirty="0" smtClean="0">
                <a:latin typeface="+mn-ea"/>
              </a:rPr>
              <a:t>Projection</a:t>
            </a:r>
            <a:r>
              <a:rPr lang="ko-KR" altLang="en-US" sz="1200" baseline="0" dirty="0" smtClean="0">
                <a:latin typeface="+mn-ea"/>
              </a:rPr>
              <a:t>을 가지고 </a:t>
            </a:r>
            <a:r>
              <a:rPr lang="en-US" altLang="ko-KR" sz="1200" baseline="0" dirty="0" err="1" smtClean="0">
                <a:latin typeface="+mn-ea"/>
              </a:rPr>
              <a:t>Pano</a:t>
            </a:r>
            <a:r>
              <a:rPr lang="en-US" altLang="ko-KR" sz="1200" baseline="0" dirty="0" smtClean="0">
                <a:latin typeface="+mn-ea"/>
              </a:rPr>
              <a:t> </a:t>
            </a:r>
            <a:r>
              <a:rPr lang="ko-KR" altLang="en-US" sz="1200" baseline="0" dirty="0" smtClean="0">
                <a:latin typeface="+mn-ea"/>
              </a:rPr>
              <a:t>영상을 구현하는 </a:t>
            </a:r>
            <a:r>
              <a:rPr lang="en-US" altLang="ko-KR" sz="1200" baseline="0" dirty="0" smtClean="0">
                <a:latin typeface="+mn-ea"/>
              </a:rPr>
              <a:t>Direct BP </a:t>
            </a:r>
            <a:r>
              <a:rPr lang="ko-KR" altLang="en-US" sz="1200" baseline="0" dirty="0" smtClean="0">
                <a:latin typeface="+mn-ea"/>
              </a:rPr>
              <a:t>방식이 있음</a:t>
            </a:r>
            <a:r>
              <a:rPr lang="en-US" altLang="ko-KR" sz="1200" baseline="0" smtClean="0">
                <a:latin typeface="+mn-ea"/>
              </a:rPr>
              <a:t>. </a:t>
            </a:r>
            <a:endParaRPr lang="ko-KR" altLang="en-US" sz="1200" dirty="0" smtClean="0">
              <a:latin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센서에서 한계해상도의 </a:t>
            </a:r>
            <a:r>
              <a:rPr lang="en-US" altLang="ko-KR" dirty="0" smtClean="0"/>
              <a:t>50%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Normal, 60%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Optimal,</a:t>
            </a:r>
            <a:r>
              <a:rPr lang="en-US" altLang="ko-KR" baseline="0" dirty="0" smtClean="0"/>
              <a:t> 70~80%</a:t>
            </a:r>
            <a:r>
              <a:rPr lang="ko-KR" altLang="en-US" baseline="0" dirty="0" smtClean="0"/>
              <a:t>는 </a:t>
            </a:r>
            <a:r>
              <a:rPr lang="en-US" altLang="ko-KR" baseline="0" dirty="0" smtClean="0"/>
              <a:t>Best</a:t>
            </a:r>
            <a:r>
              <a:rPr lang="ko-KR" altLang="en-US" baseline="0" dirty="0" smtClean="0"/>
              <a:t>라 할 수 있음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한계해상도는 </a:t>
            </a:r>
            <a:r>
              <a:rPr lang="en-US" altLang="ko-KR" baseline="0" dirty="0" smtClean="0"/>
              <a:t>‘</a:t>
            </a:r>
            <a:r>
              <a:rPr lang="ko-KR" altLang="en-US" baseline="0" dirty="0" smtClean="0"/>
              <a:t>어떤 정도 이상은 표현할 수 없다</a:t>
            </a:r>
            <a:r>
              <a:rPr lang="en-US" altLang="ko-KR" baseline="0" dirty="0" smtClean="0"/>
              <a:t>’</a:t>
            </a:r>
            <a:r>
              <a:rPr lang="ko-KR" altLang="en-US" baseline="0" dirty="0" smtClean="0"/>
              <a:t>를 나타내는 것이다</a:t>
            </a:r>
            <a:r>
              <a:rPr lang="en-US" altLang="ko-KR" baseline="0" dirty="0" smtClean="0"/>
              <a:t>.</a:t>
            </a:r>
          </a:p>
          <a:p>
            <a:r>
              <a:rPr lang="en-US" altLang="ko-KR" baseline="0" dirty="0" err="1" smtClean="0"/>
              <a:t>Pano</a:t>
            </a:r>
            <a:r>
              <a:rPr lang="ko-KR" altLang="en-US" baseline="0" dirty="0" smtClean="0"/>
              <a:t>의 경우</a:t>
            </a:r>
            <a:r>
              <a:rPr lang="en-US" altLang="ko-KR" baseline="0" dirty="0" smtClean="0"/>
              <a:t>,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90~100</a:t>
            </a:r>
            <a:r>
              <a:rPr lang="el-GR" altLang="ko-KR" baseline="0" dirty="0" smtClean="0">
                <a:latin typeface="맑은 고딕"/>
                <a:ea typeface="맑은 고딕"/>
              </a:rPr>
              <a:t>μ</a:t>
            </a:r>
            <a:r>
              <a:rPr lang="en-US" altLang="ko-KR" baseline="0" dirty="0" smtClean="0">
                <a:latin typeface="맑은 고딕"/>
                <a:ea typeface="맑은 고딕"/>
              </a:rPr>
              <a:t>m</a:t>
            </a:r>
            <a:r>
              <a:rPr lang="ko-KR" altLang="en-US" baseline="0" dirty="0" smtClean="0">
                <a:latin typeface="맑은 고딕"/>
                <a:ea typeface="맑은 고딕"/>
              </a:rPr>
              <a:t>인데 </a:t>
            </a:r>
            <a:r>
              <a:rPr lang="ko-KR" altLang="en-US" baseline="0" dirty="0" smtClean="0">
                <a:latin typeface="+mn-lt"/>
                <a:ea typeface="+mn-ea"/>
              </a:rPr>
              <a:t>한계해상도는 </a:t>
            </a:r>
            <a:r>
              <a:rPr lang="en-US" altLang="ko-KR" baseline="0" dirty="0" smtClean="0">
                <a:latin typeface="+mn-lt"/>
                <a:ea typeface="+mn-ea"/>
              </a:rPr>
              <a:t>5lp</a:t>
            </a:r>
            <a:r>
              <a:rPr lang="ko-KR" altLang="en-US" baseline="0" dirty="0" smtClean="0">
                <a:latin typeface="+mn-lt"/>
                <a:ea typeface="+mn-ea"/>
              </a:rPr>
              <a:t>이고 우리는 </a:t>
            </a:r>
            <a:r>
              <a:rPr lang="en-US" altLang="ko-KR" baseline="0" dirty="0" smtClean="0">
                <a:latin typeface="+mn-lt"/>
                <a:ea typeface="+mn-ea"/>
              </a:rPr>
              <a:t>3.1lp(VT</a:t>
            </a:r>
            <a:r>
              <a:rPr lang="ko-KR" altLang="en-US" baseline="0" dirty="0" smtClean="0">
                <a:latin typeface="+mn-lt"/>
                <a:ea typeface="+mn-ea"/>
              </a:rPr>
              <a:t>은 </a:t>
            </a:r>
            <a:r>
              <a:rPr lang="en-US" altLang="ko-KR" baseline="0" dirty="0" smtClean="0">
                <a:latin typeface="+mn-lt"/>
                <a:ea typeface="+mn-ea"/>
              </a:rPr>
              <a:t>100</a:t>
            </a:r>
            <a:r>
              <a:rPr lang="el-GR" altLang="ko-KR" baseline="0" dirty="0" smtClean="0">
                <a:latin typeface="+mn-lt"/>
                <a:ea typeface="+mn-ea"/>
              </a:rPr>
              <a:t>μ</a:t>
            </a:r>
            <a:r>
              <a:rPr lang="en-US" altLang="ko-KR" baseline="0" dirty="0" smtClean="0">
                <a:latin typeface="+mn-lt"/>
                <a:ea typeface="+mn-ea"/>
              </a:rPr>
              <a:t>m)</a:t>
            </a:r>
            <a:r>
              <a:rPr lang="ko-KR" altLang="en-US" baseline="0" dirty="0" smtClean="0">
                <a:latin typeface="+mn-lt"/>
                <a:ea typeface="+mn-ea"/>
              </a:rPr>
              <a:t>의 이다</a:t>
            </a:r>
            <a:r>
              <a:rPr lang="en-US" altLang="ko-KR" baseline="0" dirty="0" smtClean="0">
                <a:latin typeface="+mn-lt"/>
                <a:ea typeface="+mn-ea"/>
              </a:rPr>
              <a:t>.</a:t>
            </a:r>
          </a:p>
          <a:p>
            <a:r>
              <a:rPr lang="en-US" altLang="ko-KR" baseline="0" dirty="0" smtClean="0">
                <a:latin typeface="+mn-lt"/>
                <a:ea typeface="+mn-ea"/>
              </a:rPr>
              <a:t>CT</a:t>
            </a:r>
            <a:r>
              <a:rPr lang="ko-KR" altLang="en-US" baseline="0" dirty="0" smtClean="0">
                <a:latin typeface="+mn-lt"/>
                <a:ea typeface="+mn-ea"/>
              </a:rPr>
              <a:t>의 경우</a:t>
            </a:r>
            <a:r>
              <a:rPr lang="en-US" altLang="ko-KR" baseline="0" dirty="0" smtClean="0">
                <a:latin typeface="+mn-lt"/>
                <a:ea typeface="+mn-ea"/>
              </a:rPr>
              <a:t>, 200voxel</a:t>
            </a:r>
            <a:r>
              <a:rPr lang="ko-KR" altLang="en-US" baseline="0" dirty="0" smtClean="0">
                <a:latin typeface="+mn-lt"/>
                <a:ea typeface="+mn-ea"/>
              </a:rPr>
              <a:t>일 경우 한계해상도는 </a:t>
            </a:r>
            <a:r>
              <a:rPr lang="en-US" altLang="ko-KR" baseline="0" dirty="0" smtClean="0">
                <a:latin typeface="+mn-lt"/>
                <a:ea typeface="+mn-ea"/>
              </a:rPr>
              <a:t>2.5lp</a:t>
            </a:r>
            <a:r>
              <a:rPr lang="ko-KR" altLang="en-US" baseline="0" dirty="0" smtClean="0">
                <a:latin typeface="+mn-lt"/>
                <a:ea typeface="+mn-ea"/>
              </a:rPr>
              <a:t>이고 </a:t>
            </a:r>
            <a:r>
              <a:rPr lang="en-US" altLang="ko-KR" baseline="0" dirty="0" smtClean="0">
                <a:latin typeface="+mn-lt"/>
                <a:ea typeface="+mn-ea"/>
              </a:rPr>
              <a:t>TUV(</a:t>
            </a:r>
            <a:r>
              <a:rPr lang="ko-KR" altLang="en-US" baseline="0" dirty="0" smtClean="0">
                <a:latin typeface="+mn-lt"/>
                <a:ea typeface="+mn-ea"/>
              </a:rPr>
              <a:t>독일장치검사기관</a:t>
            </a:r>
            <a:r>
              <a:rPr lang="en-US" altLang="ko-KR" baseline="0" dirty="0" smtClean="0">
                <a:latin typeface="+mn-lt"/>
                <a:ea typeface="+mn-ea"/>
              </a:rPr>
              <a:t>) </a:t>
            </a:r>
            <a:r>
              <a:rPr lang="ko-KR" altLang="en-US" baseline="0" dirty="0" smtClean="0">
                <a:latin typeface="+mn-lt"/>
                <a:ea typeface="+mn-ea"/>
              </a:rPr>
              <a:t>기준은 </a:t>
            </a:r>
            <a:r>
              <a:rPr lang="en-US" altLang="ko-KR" baseline="0" dirty="0" smtClean="0">
                <a:latin typeface="+mn-lt"/>
                <a:ea typeface="+mn-ea"/>
              </a:rPr>
              <a:t>1lp</a:t>
            </a:r>
            <a:r>
              <a:rPr lang="ko-KR" altLang="en-US" baseline="0" dirty="0" smtClean="0">
                <a:latin typeface="+mn-lt"/>
                <a:ea typeface="+mn-ea"/>
              </a:rPr>
              <a:t>라고 한다</a:t>
            </a:r>
            <a:r>
              <a:rPr lang="en-US" altLang="ko-KR" baseline="0" dirty="0" smtClean="0">
                <a:latin typeface="+mn-lt"/>
                <a:ea typeface="+mn-ea"/>
              </a:rPr>
              <a:t>. (</a:t>
            </a:r>
            <a:r>
              <a:rPr lang="ko-KR" altLang="en-US" baseline="0" dirty="0" smtClean="0">
                <a:latin typeface="+mn-lt"/>
                <a:ea typeface="+mn-ea"/>
              </a:rPr>
              <a:t>확인필요</a:t>
            </a:r>
            <a:r>
              <a:rPr lang="en-US" altLang="ko-KR" baseline="0" dirty="0" smtClean="0">
                <a:latin typeface="+mn-lt"/>
                <a:ea typeface="+mn-ea"/>
              </a:rPr>
              <a:t>)</a:t>
            </a:r>
            <a:endParaRPr lang="en-US" altLang="ko-KR" baseline="0" dirty="0" smtClean="0"/>
          </a:p>
          <a:p>
            <a:r>
              <a:rPr lang="en-US" altLang="ko-KR" baseline="0" dirty="0" smtClean="0"/>
              <a:t>3D Smart</a:t>
            </a:r>
            <a:r>
              <a:rPr lang="ko-KR" altLang="en-US" baseline="0" dirty="0" smtClean="0"/>
              <a:t>의 경우 </a:t>
            </a:r>
            <a:r>
              <a:rPr lang="en-US" altLang="ko-KR" baseline="0" dirty="0" smtClean="0"/>
              <a:t>2.2~2.3lp</a:t>
            </a:r>
            <a:r>
              <a:rPr lang="ko-KR" altLang="en-US" baseline="0" dirty="0" smtClean="0"/>
              <a:t>나옴</a:t>
            </a:r>
            <a:r>
              <a:rPr lang="en-US" altLang="ko-KR" baseline="0" dirty="0" smtClean="0"/>
              <a:t>. </a:t>
            </a:r>
            <a:r>
              <a:rPr lang="ko-KR" altLang="en-US" baseline="0" dirty="0" err="1" smtClean="0"/>
              <a:t>플란메카는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1.6lp </a:t>
            </a:r>
            <a:r>
              <a:rPr lang="ko-KR" altLang="en-US" baseline="0" dirty="0" smtClean="0"/>
              <a:t>정도</a:t>
            </a:r>
            <a:r>
              <a:rPr lang="en-US" altLang="ko-KR" baseline="0" dirty="0" smtClean="0"/>
              <a:t>. (</a:t>
            </a:r>
            <a:r>
              <a:rPr lang="ko-KR" altLang="en-US" baseline="0" dirty="0" smtClean="0"/>
              <a:t>대부분 </a:t>
            </a:r>
            <a:r>
              <a:rPr lang="en-US" altLang="ko-KR" baseline="0" dirty="0" smtClean="0"/>
              <a:t>2lp under)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기존 장비는 </a:t>
            </a:r>
            <a:r>
              <a:rPr lang="en-US" altLang="ko-KR" dirty="0" smtClean="0"/>
              <a:t>MAR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기능이 </a:t>
            </a:r>
            <a:r>
              <a:rPr lang="en-US" altLang="ko-KR" baseline="0" dirty="0" smtClean="0"/>
              <a:t>on/off </a:t>
            </a:r>
            <a:r>
              <a:rPr lang="ko-KR" altLang="en-US" baseline="0" dirty="0" smtClean="0"/>
              <a:t>였고</a:t>
            </a:r>
            <a:r>
              <a:rPr lang="en-US" altLang="ko-KR" baseline="0" dirty="0" smtClean="0"/>
              <a:t>,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1) 3D Based</a:t>
            </a:r>
            <a:r>
              <a:rPr lang="ko-KR" altLang="en-US" dirty="0" smtClean="0"/>
              <a:t>의 영상 진단 뿐만 아니라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전체 </a:t>
            </a:r>
            <a:r>
              <a:rPr lang="en-US" altLang="ko-KR" dirty="0" smtClean="0"/>
              <a:t>Surgery Process</a:t>
            </a:r>
            <a:r>
              <a:rPr lang="ko-KR" altLang="en-US" dirty="0" smtClean="0"/>
              <a:t>에도 굉장히 편리하다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2) 3rd Party </a:t>
            </a:r>
            <a:r>
              <a:rPr lang="ko-KR" altLang="en-US" dirty="0" smtClean="0"/>
              <a:t>연동 부분이 보완되면 함께 홍보할 수 있도록 할 것</a:t>
            </a:r>
            <a:r>
              <a:rPr lang="en-US" altLang="ko-KR" dirty="0" smtClean="0"/>
              <a:t>. (Surgical Guide / Implant Library)</a:t>
            </a:r>
          </a:p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 smtClean="0"/>
              <a:t> Party </a:t>
            </a:r>
            <a:r>
              <a:rPr lang="ko-KR" altLang="en-US" dirty="0" smtClean="0"/>
              <a:t>연동과 관련된 </a:t>
            </a:r>
            <a:r>
              <a:rPr lang="ko-KR" altLang="en-US" dirty="0" err="1" smtClean="0"/>
              <a:t>비쥬얼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머테리얼</a:t>
            </a:r>
            <a:r>
              <a:rPr lang="ko-KR" altLang="en-US" dirty="0" smtClean="0"/>
              <a:t> </a:t>
            </a:r>
            <a:r>
              <a:rPr lang="en-US" altLang="ko-KR" dirty="0" smtClean="0"/>
              <a:t>/ 3</a:t>
            </a:r>
            <a:r>
              <a:rPr lang="en-US" altLang="ko-KR" baseline="30000" dirty="0" smtClean="0"/>
              <a:t>rd</a:t>
            </a:r>
            <a:r>
              <a:rPr lang="en-US" altLang="ko-KR" baseline="0" dirty="0" smtClean="0"/>
              <a:t> Party supported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704850" indent="-342900">
              <a:lnSpc>
                <a:spcPct val="150000"/>
              </a:lnSpc>
              <a:buFont typeface="+mj-ea"/>
              <a:buNone/>
            </a:pPr>
            <a:endParaRPr kumimoji="0"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CD62-DDC4-4228-BD46-D70690A4EB31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86C28-7917-47B6-8796-46AE4CFEB47C}" type="datetimeFigureOut">
              <a:rPr lang="ko-KR" altLang="en-US" smtClean="0"/>
              <a:pPr/>
              <a:t>2014-12-11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BF1F5-DC01-4D3E-9B9A-8C307D15D7D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날짜 개체 틀 3"/>
          <p:cNvSpPr txBox="1">
            <a:spLocks/>
          </p:cNvSpPr>
          <p:nvPr userDrawn="1"/>
        </p:nvSpPr>
        <p:spPr>
          <a:xfrm>
            <a:off x="0" y="6527751"/>
            <a:ext cx="9144000" cy="330249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100" b="1">
                <a:solidFill>
                  <a:schemeClr val="bg1">
                    <a:lumMod val="65000"/>
                  </a:schemeClr>
                </a:solidFill>
                <a:latin typeface="Cambria" pitchFamily="18" charset="0"/>
                <a:ea typeface="+mn-ea"/>
              </a:defRPr>
            </a:lvl1pPr>
          </a:lstStyle>
          <a:p>
            <a:pPr algn="ctr">
              <a:defRPr/>
            </a:pPr>
            <a:r>
              <a:rPr lang="en-US" altLang="ko-KR" dirty="0" smtClean="0">
                <a:solidFill>
                  <a:prstClr val="white">
                    <a:lumMod val="65000"/>
                  </a:prstClr>
                </a:solidFill>
              </a:rPr>
              <a:t>Copyrightsⓒ VATECH Global, Ltd. All rights reserved. </a:t>
            </a:r>
            <a:endParaRPr lang="ko-KR" alt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1761778" y="0"/>
            <a:ext cx="7382222" cy="642918"/>
          </a:xfrm>
          <a:prstGeom prst="rect">
            <a:avLst/>
          </a:prstGeom>
          <a:solidFill>
            <a:srgbClr val="F3EE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642918"/>
            <a:ext cx="9144000" cy="1588"/>
          </a:xfrm>
          <a:prstGeom prst="line">
            <a:avLst/>
          </a:prstGeom>
          <a:ln w="444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9"/>
          <p:cNvGrpSpPr/>
          <p:nvPr userDrawn="1"/>
        </p:nvGrpSpPr>
        <p:grpSpPr>
          <a:xfrm>
            <a:off x="63798" y="74431"/>
            <a:ext cx="1643074" cy="500066"/>
            <a:chOff x="4500562" y="3384858"/>
            <a:chExt cx="3714777" cy="1023952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00562" y="3384858"/>
              <a:ext cx="2888732" cy="10239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2" name="그림 11" descr="캡처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17139" y="3439179"/>
              <a:ext cx="898200" cy="377505"/>
            </a:xfrm>
            <a:prstGeom prst="rect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9"/>
          <p:cNvGrpSpPr/>
          <p:nvPr/>
        </p:nvGrpSpPr>
        <p:grpSpPr>
          <a:xfrm>
            <a:off x="-47298" y="1"/>
            <a:ext cx="9239250" cy="6857999"/>
            <a:chOff x="-47298" y="1"/>
            <a:chExt cx="9239250" cy="6857999"/>
          </a:xfrm>
        </p:grpSpPr>
        <p:pic>
          <p:nvPicPr>
            <p:cNvPr id="4" name="그림 3" descr="cover%20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7298" y="1"/>
              <a:ext cx="9239250" cy="6857999"/>
            </a:xfrm>
            <a:prstGeom prst="rect">
              <a:avLst/>
            </a:prstGeom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57086" y="4572008"/>
              <a:ext cx="4357718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" name="TextBox 4"/>
            <p:cNvSpPr txBox="1"/>
            <p:nvPr/>
          </p:nvSpPr>
          <p:spPr>
            <a:xfrm>
              <a:off x="4628752" y="4579658"/>
              <a:ext cx="3594254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500" b="1" i="1" dirty="0" smtClean="0">
                  <a:solidFill>
                    <a:srgbClr val="AA8A50"/>
                  </a:solidFill>
                  <a:latin typeface="Arial Narrow" pitchFamily="34" charset="0"/>
                  <a:cs typeface="Raavi" pitchFamily="34" charset="0"/>
                </a:rPr>
                <a:t>Green for all, Smart for you</a:t>
              </a:r>
              <a:endParaRPr lang="ko-KR" altLang="en-US" sz="2500" b="1" i="1" dirty="0">
                <a:solidFill>
                  <a:srgbClr val="AA8A50"/>
                </a:solidFill>
                <a:latin typeface="Arial Narrow" pitchFamily="34" charset="0"/>
                <a:cs typeface="Raavi" pitchFamily="34" charset="0"/>
              </a:endParaRPr>
            </a:p>
          </p:txBody>
        </p:sp>
        <p:sp>
          <p:nvSpPr>
            <p:cNvPr id="8" name="날짜 개체 틀 3"/>
            <p:cNvSpPr txBox="1">
              <a:spLocks/>
            </p:cNvSpPr>
            <p:nvPr/>
          </p:nvSpPr>
          <p:spPr>
            <a:xfrm>
              <a:off x="0" y="6527751"/>
              <a:ext cx="9144000" cy="330249"/>
            </a:xfrm>
            <a:prstGeom prst="rect">
              <a:avLst/>
            </a:prstGeom>
          </p:spPr>
          <p:txBody>
            <a:bodyPr/>
            <a:lstStyle>
              <a:lvl1pPr fontAlgn="auto">
                <a:spcBef>
                  <a:spcPts val="0"/>
                </a:spcBef>
                <a:spcAft>
                  <a:spcPts val="0"/>
                </a:spcAft>
                <a:defRPr kumimoji="0" sz="1100" b="1">
                  <a:solidFill>
                    <a:schemeClr val="bg1">
                      <a:lumMod val="65000"/>
                    </a:schemeClr>
                  </a:solidFill>
                  <a:latin typeface="Cambria" pitchFamily="18" charset="0"/>
                  <a:ea typeface="+mn-ea"/>
                </a:defRPr>
              </a:lvl1pPr>
            </a:lstStyle>
            <a:p>
              <a:pPr algn="ctr">
                <a:defRPr/>
              </a:pPr>
              <a:r>
                <a:rPr lang="en-US" altLang="ko-KR" dirty="0" smtClean="0">
                  <a:solidFill>
                    <a:prstClr val="white">
                      <a:lumMod val="65000"/>
                    </a:prstClr>
                  </a:solidFill>
                </a:rPr>
                <a:t>Copyrightsⓒ VATECH Global, Ltd. All rights reserved. </a:t>
              </a:r>
              <a:endParaRPr lang="ko-KR" altLang="en-US" dirty="0">
                <a:solidFill>
                  <a:prstClr val="white">
                    <a:lumMod val="65000"/>
                  </a:prstClr>
                </a:solidFill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4500562" y="3384858"/>
            <a:ext cx="3714777" cy="1023952"/>
            <a:chOff x="4500562" y="3384858"/>
            <a:chExt cx="3714777" cy="102395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00562" y="3384858"/>
              <a:ext cx="2888732" cy="10239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" name="그림 9" descr="캡처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17139" y="3439179"/>
              <a:ext cx="898200" cy="377505"/>
            </a:xfrm>
            <a:prstGeom prst="rect">
              <a:avLst/>
            </a:prstGeom>
          </p:spPr>
        </p:pic>
      </p:grpSp>
      <p:sp>
        <p:nvSpPr>
          <p:cNvPr id="9" name="직사각형 8"/>
          <p:cNvSpPr/>
          <p:nvPr/>
        </p:nvSpPr>
        <p:spPr>
          <a:xfrm>
            <a:off x="4214810" y="3286124"/>
            <a:ext cx="357190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0" y="1079920"/>
            <a:ext cx="9144000" cy="5286412"/>
            <a:chOff x="0" y="1079920"/>
            <a:chExt cx="9144000" cy="5286412"/>
          </a:xfrm>
        </p:grpSpPr>
        <p:sp>
          <p:nvSpPr>
            <p:cNvPr id="5" name="직사각형 4"/>
            <p:cNvSpPr/>
            <p:nvPr/>
          </p:nvSpPr>
          <p:spPr>
            <a:xfrm>
              <a:off x="0" y="1079920"/>
              <a:ext cx="9144000" cy="5286412"/>
            </a:xfrm>
            <a:prstGeom prst="rect">
              <a:avLst/>
            </a:prstGeom>
            <a:solidFill>
              <a:srgbClr val="F7F4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5131"/>
            <a:stretch>
              <a:fillRect/>
            </a:stretch>
          </p:blipFill>
          <p:spPr bwMode="auto">
            <a:xfrm>
              <a:off x="5250504" y="1079920"/>
              <a:ext cx="3893496" cy="5286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9" name="TextBox 8"/>
          <p:cNvSpPr txBox="1"/>
          <p:nvPr/>
        </p:nvSpPr>
        <p:spPr>
          <a:xfrm>
            <a:off x="1142976" y="1375042"/>
            <a:ext cx="35719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en-US" altLang="ko-KR" sz="2200" b="1" i="1" dirty="0" smtClean="0">
                <a:latin typeface="Arial Narrow" pitchFamily="34" charset="0"/>
              </a:rPr>
              <a:t>Green Innovation</a:t>
            </a:r>
          </a:p>
          <a:p>
            <a:pPr marL="441325" indent="-268288">
              <a:lnSpc>
                <a:spcPts val="2600"/>
              </a:lnSpc>
              <a:buFont typeface="Arial" pitchFamily="34" charset="0"/>
              <a:buChar char="•"/>
            </a:pPr>
            <a:r>
              <a:rPr lang="en-US" altLang="ko-KR" sz="2000" i="1" dirty="0" smtClean="0">
                <a:latin typeface="Arial Narrow" pitchFamily="34" charset="0"/>
              </a:rPr>
              <a:t>Low Dose CT</a:t>
            </a:r>
          </a:p>
          <a:p>
            <a:pPr marL="441325" indent="-268288">
              <a:lnSpc>
                <a:spcPts val="2600"/>
              </a:lnSpc>
              <a:buFont typeface="Arial" pitchFamily="34" charset="0"/>
              <a:buChar char="•"/>
            </a:pPr>
            <a:r>
              <a:rPr lang="en-US" altLang="ko-KR" sz="2000" i="1" dirty="0" smtClean="0">
                <a:latin typeface="Arial Narrow" pitchFamily="34" charset="0"/>
              </a:rPr>
              <a:t>One Scan, Two Images</a:t>
            </a:r>
          </a:p>
          <a:p>
            <a:pPr marL="173038" indent="-173038"/>
            <a:endParaRPr lang="en-US" altLang="ko-KR" sz="2000" i="1" dirty="0" smtClean="0">
              <a:latin typeface="Arial Narrow" pitchFamily="34" charset="0"/>
            </a:endParaRPr>
          </a:p>
          <a:p>
            <a:pPr marL="173038" indent="-173038">
              <a:lnSpc>
                <a:spcPts val="2600"/>
              </a:lnSpc>
            </a:pPr>
            <a:r>
              <a:rPr lang="en-US" altLang="ko-KR" sz="2200" b="1" i="1" dirty="0" smtClean="0">
                <a:latin typeface="Arial Narrow" pitchFamily="34" charset="0"/>
              </a:rPr>
              <a:t>Image Quality Innovation</a:t>
            </a:r>
          </a:p>
          <a:p>
            <a:pPr marL="441325" indent="-268288">
              <a:lnSpc>
                <a:spcPts val="2600"/>
              </a:lnSpc>
              <a:buFont typeface="Arial" pitchFamily="34" charset="0"/>
              <a:buChar char="•"/>
            </a:pPr>
            <a:r>
              <a:rPr lang="en-US" altLang="ko-KR" sz="2000" i="1" dirty="0" smtClean="0">
                <a:latin typeface="Arial Narrow" pitchFamily="34" charset="0"/>
              </a:rPr>
              <a:t>Reconstruction Technology</a:t>
            </a:r>
          </a:p>
          <a:p>
            <a:pPr marL="441325" indent="-268288">
              <a:lnSpc>
                <a:spcPts val="2600"/>
              </a:lnSpc>
              <a:buFont typeface="Arial" pitchFamily="34" charset="0"/>
              <a:buChar char="•"/>
            </a:pPr>
            <a:r>
              <a:rPr lang="en-US" altLang="ko-KR" sz="2000" i="1" dirty="0" smtClean="0">
                <a:latin typeface="Arial Narrow" pitchFamily="34" charset="0"/>
              </a:rPr>
              <a:t>Auto MAR Technology</a:t>
            </a:r>
          </a:p>
          <a:p>
            <a:pPr marL="441325" indent="-268288">
              <a:lnSpc>
                <a:spcPts val="2600"/>
              </a:lnSpc>
              <a:buFont typeface="Arial" pitchFamily="34" charset="0"/>
              <a:buChar char="•"/>
            </a:pPr>
            <a:r>
              <a:rPr lang="en-US" altLang="ko-KR" sz="2000" i="1" dirty="0" smtClean="0">
                <a:latin typeface="Arial Narrow" pitchFamily="34" charset="0"/>
              </a:rPr>
              <a:t>Magic PAN Technology</a:t>
            </a:r>
          </a:p>
          <a:p>
            <a:pPr marL="173038" indent="-173038"/>
            <a:endParaRPr lang="en-US" altLang="ko-KR" sz="2000" i="1" dirty="0" smtClean="0">
              <a:latin typeface="Arial Narrow" pitchFamily="34" charset="0"/>
            </a:endParaRPr>
          </a:p>
          <a:p>
            <a:pPr marL="173038" indent="-173038">
              <a:lnSpc>
                <a:spcPts val="2600"/>
              </a:lnSpc>
            </a:pPr>
            <a:r>
              <a:rPr lang="en-US" altLang="ko-KR" sz="2200" b="1" i="1" dirty="0" smtClean="0">
                <a:latin typeface="Arial Narrow" pitchFamily="34" charset="0"/>
              </a:rPr>
              <a:t>FOV Innovation</a:t>
            </a:r>
          </a:p>
          <a:p>
            <a:pPr marL="441325" indent="-268288">
              <a:lnSpc>
                <a:spcPts val="2600"/>
              </a:lnSpc>
              <a:buFont typeface="Arial" pitchFamily="34" charset="0"/>
              <a:buChar char="•"/>
            </a:pPr>
            <a:r>
              <a:rPr lang="en-US" altLang="ko-KR" sz="2000" i="1" dirty="0" smtClean="0">
                <a:latin typeface="Arial Narrow" pitchFamily="34" charset="0"/>
              </a:rPr>
              <a:t>Arch-shaped FOV</a:t>
            </a:r>
          </a:p>
          <a:p>
            <a:pPr marL="441325" indent="-268288">
              <a:lnSpc>
                <a:spcPts val="2600"/>
              </a:lnSpc>
              <a:buFont typeface="Arial" pitchFamily="34" charset="0"/>
              <a:buChar char="•"/>
            </a:pPr>
            <a:r>
              <a:rPr lang="en-US" altLang="ko-KR" sz="2000" i="1" dirty="0" smtClean="0">
                <a:latin typeface="Arial Narrow" pitchFamily="34" charset="0"/>
              </a:rPr>
              <a:t>Extended 10x8.5 FOV</a:t>
            </a:r>
          </a:p>
          <a:p>
            <a:pPr marL="173038" indent="-173038"/>
            <a:endParaRPr lang="en-US" altLang="ko-KR" sz="2000" i="1" dirty="0" smtClean="0">
              <a:latin typeface="Arial Narrow" pitchFamily="34" charset="0"/>
            </a:endParaRPr>
          </a:p>
          <a:p>
            <a:pPr marL="173038" indent="-173038">
              <a:lnSpc>
                <a:spcPts val="2600"/>
              </a:lnSpc>
            </a:pPr>
            <a:r>
              <a:rPr lang="en-US" altLang="ko-KR" sz="2200" b="1" i="1" dirty="0" smtClean="0">
                <a:latin typeface="Arial Narrow" pitchFamily="34" charset="0"/>
              </a:rPr>
              <a:t>Software Innovation</a:t>
            </a:r>
          </a:p>
          <a:p>
            <a:pPr marL="441325" indent="-268288">
              <a:lnSpc>
                <a:spcPts val="2600"/>
              </a:lnSpc>
              <a:buFont typeface="Arial" pitchFamily="34" charset="0"/>
              <a:buChar char="•"/>
            </a:pPr>
            <a:r>
              <a:rPr lang="en-US" altLang="ko-KR" sz="2000" i="1" dirty="0" smtClean="0">
                <a:latin typeface="Arial Narrow" pitchFamily="34" charset="0"/>
              </a:rPr>
              <a:t>Ez3D-i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5958" y="1153434"/>
            <a:ext cx="714380" cy="440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직사각형 11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0" y="609276"/>
            <a:ext cx="9144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 algn="ctr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3000" b="1" i="1" dirty="0" smtClean="0">
                <a:solidFill>
                  <a:srgbClr val="80683C"/>
                </a:solidFill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“Green for all, Smart for you”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5000636"/>
          </a:xfrm>
          <a:prstGeom prst="rect">
            <a:avLst/>
          </a:prstGeom>
          <a:solidFill>
            <a:srgbClr val="F2F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42876" y="5315845"/>
            <a:ext cx="9001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smtClean="0">
                <a:latin typeface="Arial Narrow" pitchFamily="34" charset="0"/>
                <a:cs typeface="Arial" pitchFamily="34" charset="0"/>
              </a:rPr>
              <a:t>You don't need to imagine anymore. Low dose radiation scans are a reality.</a:t>
            </a:r>
          </a:p>
          <a:p>
            <a:r>
              <a:rPr lang="en-US" sz="1600" i="1" dirty="0" smtClean="0">
                <a:latin typeface="Arial Narrow" pitchFamily="34" charset="0"/>
                <a:cs typeface="Arial" pitchFamily="34" charset="0"/>
              </a:rPr>
              <a:t>Imagine a device that can provide superior diagnostic quality radiograph and significantly lower dose at the same time.</a:t>
            </a:r>
          </a:p>
          <a:p>
            <a:r>
              <a:rPr lang="en-US" sz="1600" i="1" dirty="0" smtClean="0">
                <a:latin typeface="Arial Narrow" pitchFamily="34" charset="0"/>
                <a:cs typeface="Arial" pitchFamily="34" charset="0"/>
              </a:rPr>
              <a:t>Imagine what it all can do for a dental practice and patient safety.</a:t>
            </a:r>
            <a:endParaRPr lang="en-US" sz="1600" i="1" dirty="0"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676" y="1285860"/>
            <a:ext cx="279708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2844" y="118754"/>
            <a:ext cx="1428760" cy="878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0" y="4071942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i="1" dirty="0" smtClean="0">
                <a:solidFill>
                  <a:srgbClr val="1A210D"/>
                </a:solidFill>
                <a:latin typeface="Arial Narrow" pitchFamily="34" charset="0"/>
                <a:cs typeface="Arial" pitchFamily="34" charset="0"/>
              </a:rPr>
              <a:t>World’s </a:t>
            </a:r>
            <a:r>
              <a:rPr lang="en-US" altLang="ko-KR" sz="2000" b="1" i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1</a:t>
            </a:r>
            <a:r>
              <a:rPr lang="en-US" altLang="ko-KR" sz="2000" b="1" i="1" baseline="30000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st</a:t>
            </a:r>
            <a:r>
              <a:rPr lang="en-US" altLang="ko-KR" sz="2000" b="1" i="1" dirty="0" smtClean="0">
                <a:solidFill>
                  <a:srgbClr val="1A210D"/>
                </a:solidFill>
                <a:latin typeface="Arial Narrow" pitchFamily="34" charset="0"/>
                <a:cs typeface="Arial" pitchFamily="34" charset="0"/>
              </a:rPr>
              <a:t> Low Dose Green Sensor Manufacturer</a:t>
            </a:r>
            <a:endParaRPr lang="ko-KR" altLang="en-US" sz="2000" b="1" i="1" dirty="0">
              <a:solidFill>
                <a:srgbClr val="1A210D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0034" y="1000108"/>
            <a:ext cx="571504" cy="5715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500034" y="1714488"/>
            <a:ext cx="572400" cy="572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357290" y="10001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084920" y="1014622"/>
            <a:ext cx="7188763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VATECH’s low dose X-ray technology reduces radiation level of PaX-i3D Smart;</a:t>
            </a:r>
          </a:p>
          <a:p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50% lower 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than other imaging machines.</a:t>
            </a:r>
            <a:endParaRPr lang="ko-KR" altLang="en-US" sz="15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86052" y="1732015"/>
            <a:ext cx="7380547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PaX-i3D Smart provides specific imaging mode for children and it is resulted from</a:t>
            </a:r>
          </a:p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our efforts to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protect children 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more from radiation.</a:t>
            </a:r>
            <a:endParaRPr lang="ko-KR" altLang="en-US" sz="155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500034" y="2714620"/>
            <a:ext cx="8001056" cy="2643206"/>
            <a:chOff x="500034" y="2857496"/>
            <a:chExt cx="8001056" cy="2643206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 b="15952"/>
            <a:stretch>
              <a:fillRect/>
            </a:stretch>
          </p:blipFill>
          <p:spPr bwMode="auto">
            <a:xfrm>
              <a:off x="500034" y="2857496"/>
              <a:ext cx="8001056" cy="2643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786710" y="3187390"/>
              <a:ext cx="638174" cy="6459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6" name="직사각형 15"/>
            <p:cNvSpPr/>
            <p:nvPr/>
          </p:nvSpPr>
          <p:spPr>
            <a:xfrm>
              <a:off x="557824" y="3201038"/>
              <a:ext cx="7858180" cy="2214578"/>
            </a:xfrm>
            <a:prstGeom prst="rect">
              <a:avLst/>
            </a:prstGeom>
            <a:noFill/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428596" y="5500702"/>
            <a:ext cx="8500660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>
                <a:latin typeface="Arial" pitchFamily="34" charset="0"/>
                <a:cs typeface="Arial" pitchFamily="34" charset="0"/>
              </a:rPr>
              <a:t>Normally, FOV 8x8 imaging machine has about DAP 800~1,000.</a:t>
            </a:r>
          </a:p>
          <a:p>
            <a:r>
              <a:rPr lang="en-US" altLang="ko-KR" sz="1500" dirty="0" smtClean="0">
                <a:latin typeface="Arial" pitchFamily="34" charset="0"/>
                <a:cs typeface="Arial" pitchFamily="34" charset="0"/>
              </a:rPr>
              <a:t>If you convert radiation level of PaX-i3D Smart(10x8.5) to FOV 8x8, the level is </a:t>
            </a:r>
            <a:r>
              <a:rPr lang="en-US" altLang="ko-KR" sz="15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under DAP 300</a:t>
            </a:r>
            <a:r>
              <a:rPr lang="en-US" altLang="ko-KR" sz="1500" dirty="0" smtClean="0">
                <a:latin typeface="Arial" pitchFamily="34" charset="0"/>
                <a:cs typeface="Arial" pitchFamily="34" charset="0"/>
              </a:rPr>
              <a:t>.</a:t>
            </a:r>
            <a:endParaRPr lang="ko-KR" altLang="en-US" sz="1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/>
          <a:srcRect t="7896" b="9872"/>
          <a:stretch>
            <a:fillRect/>
          </a:stretch>
        </p:blipFill>
        <p:spPr bwMode="auto">
          <a:xfrm>
            <a:off x="3357554" y="4339988"/>
            <a:ext cx="1643074" cy="559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3" name="그룹 22"/>
          <p:cNvGrpSpPr/>
          <p:nvPr/>
        </p:nvGrpSpPr>
        <p:grpSpPr>
          <a:xfrm>
            <a:off x="3456288" y="4459626"/>
            <a:ext cx="1428793" cy="428628"/>
            <a:chOff x="3571868" y="4500570"/>
            <a:chExt cx="1428793" cy="428628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868" y="4500570"/>
              <a:ext cx="1111076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2" name="그림 21" descr="캡처.PNG"/>
            <p:cNvPicPr>
              <a:picLocks noChangeAspect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655192" y="4523309"/>
              <a:ext cx="345469" cy="158024"/>
            </a:xfrm>
            <a:prstGeom prst="rect">
              <a:avLst/>
            </a:prstGeom>
          </p:spPr>
        </p:pic>
      </p:grp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Green Innovation : Low Dose CT (1)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0034" y="1000108"/>
            <a:ext cx="571504" cy="5715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Green Innovation : One Scan, Two Images (1)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84920" y="983262"/>
            <a:ext cx="6210354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PaX-i3D Smart gives you more!</a:t>
            </a:r>
          </a:p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With just one scan, you can have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both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3D 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advanced 2D images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grpSp>
        <p:nvGrpSpPr>
          <p:cNvPr id="17" name="그룹 16"/>
          <p:cNvGrpSpPr/>
          <p:nvPr/>
        </p:nvGrpSpPr>
        <p:grpSpPr>
          <a:xfrm>
            <a:off x="1500166" y="1785926"/>
            <a:ext cx="7500990" cy="4572032"/>
            <a:chOff x="1000100" y="1659896"/>
            <a:chExt cx="7865584" cy="469806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b="2485"/>
            <a:stretch>
              <a:fillRect/>
            </a:stretch>
          </p:blipFill>
          <p:spPr bwMode="auto">
            <a:xfrm>
              <a:off x="2285984" y="1659896"/>
              <a:ext cx="6579700" cy="4698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4" name="직사각형 13"/>
            <p:cNvSpPr/>
            <p:nvPr/>
          </p:nvSpPr>
          <p:spPr>
            <a:xfrm>
              <a:off x="1000100" y="1857364"/>
              <a:ext cx="5143536" cy="278608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59090" y="2488164"/>
            <a:ext cx="589886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Arial" pitchFamily="34" charset="0"/>
                <a:cs typeface="Arial" pitchFamily="34" charset="0"/>
              </a:rPr>
              <a:t>CT scanning provides not just CT image but panoramic image which you are accustomed to.</a:t>
            </a:r>
          </a:p>
          <a:p>
            <a:endParaRPr lang="en-US" altLang="ko-KR" sz="15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ko-KR" sz="1500" dirty="0" smtClean="0">
                <a:latin typeface="Arial" pitchFamily="34" charset="0"/>
                <a:cs typeface="Arial" pitchFamily="34" charset="0"/>
              </a:rPr>
              <a:t>For this, patients who require both images, no need to be under</a:t>
            </a:r>
          </a:p>
          <a:p>
            <a:r>
              <a:rPr lang="en-US" altLang="ko-KR" sz="1500" dirty="0" smtClean="0">
                <a:latin typeface="Arial" pitchFamily="34" charset="0"/>
                <a:cs typeface="Arial" pitchFamily="34" charset="0"/>
              </a:rPr>
              <a:t>X-ray two times.</a:t>
            </a:r>
          </a:p>
          <a:p>
            <a:endParaRPr lang="en-US" altLang="ko-KR" sz="15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ko-KR" sz="1600" dirty="0" smtClean="0">
                <a:latin typeface="Arial" pitchFamily="34" charset="0"/>
                <a:cs typeface="Arial" pitchFamily="34" charset="0"/>
              </a:rPr>
              <a:t>Plus, what’s better thing is both images are displayed within one viewer.</a:t>
            </a:r>
          </a:p>
          <a:p>
            <a:r>
              <a:rPr lang="en-US" altLang="ko-KR" sz="1200" dirty="0" smtClean="0">
                <a:latin typeface="Arial" pitchFamily="34" charset="0"/>
                <a:cs typeface="Arial" pitchFamily="34" charset="0"/>
              </a:rPr>
              <a:t>(Available on Ez3D-i </a:t>
            </a:r>
            <a:r>
              <a:rPr lang="en-US" altLang="ko-KR" sz="1200" dirty="0" smtClean="0">
                <a:latin typeface="Arial" pitchFamily="34" charset="0"/>
                <a:cs typeface="Arial" pitchFamily="34" charset="0"/>
              </a:rPr>
              <a:t>V4.0 in 2015)</a:t>
            </a:r>
            <a:endParaRPr lang="en-US" altLang="ko-KR" sz="1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4714884"/>
            <a:ext cx="1795443" cy="779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4000496" y="6135270"/>
            <a:ext cx="378621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300" dirty="0" smtClean="0">
                <a:latin typeface="Arial" pitchFamily="34" charset="0"/>
                <a:cs typeface="Arial" pitchFamily="34" charset="0"/>
              </a:rPr>
              <a:t>* Only panoramic image can be acquired.</a:t>
            </a:r>
          </a:p>
        </p:txBody>
      </p:sp>
      <p:grpSp>
        <p:nvGrpSpPr>
          <p:cNvPr id="21" name="그룹 20"/>
          <p:cNvGrpSpPr/>
          <p:nvPr/>
        </p:nvGrpSpPr>
        <p:grpSpPr>
          <a:xfrm>
            <a:off x="490686" y="1877271"/>
            <a:ext cx="1450654" cy="585152"/>
            <a:chOff x="490686" y="2143116"/>
            <a:chExt cx="1450654" cy="585152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 l="42257" r="30183" b="4834"/>
            <a:stretch>
              <a:fillRect/>
            </a:stretch>
          </p:blipFill>
          <p:spPr bwMode="auto">
            <a:xfrm>
              <a:off x="1289050" y="2156764"/>
              <a:ext cx="652290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 l="75458" b="4834"/>
            <a:stretch>
              <a:fillRect/>
            </a:stretch>
          </p:blipFill>
          <p:spPr bwMode="auto">
            <a:xfrm>
              <a:off x="490686" y="2143116"/>
              <a:ext cx="580852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 l="66404" r="24684" b="13393"/>
            <a:stretch>
              <a:fillRect/>
            </a:stretch>
          </p:blipFill>
          <p:spPr bwMode="auto">
            <a:xfrm>
              <a:off x="1074736" y="2187258"/>
              <a:ext cx="210942" cy="520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5167602" y="4439582"/>
            <a:ext cx="3214710" cy="1775500"/>
          </a:xfrm>
          <a:prstGeom prst="rect">
            <a:avLst/>
          </a:prstGeom>
          <a:solidFill>
            <a:srgbClr val="FDEF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직사각형 54"/>
          <p:cNvSpPr/>
          <p:nvPr/>
        </p:nvSpPr>
        <p:spPr>
          <a:xfrm>
            <a:off x="754944" y="4439582"/>
            <a:ext cx="3214710" cy="1775499"/>
          </a:xfrm>
          <a:prstGeom prst="rect">
            <a:avLst/>
          </a:prstGeom>
          <a:solidFill>
            <a:srgbClr val="FDEF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Green Innovation : One Scan, Two Images (2)</a:t>
            </a:r>
          </a:p>
        </p:txBody>
      </p:sp>
      <p:grpSp>
        <p:nvGrpSpPr>
          <p:cNvPr id="2" name="그룹 34"/>
          <p:cNvGrpSpPr/>
          <p:nvPr/>
        </p:nvGrpSpPr>
        <p:grpSpPr>
          <a:xfrm>
            <a:off x="5999948" y="4518605"/>
            <a:ext cx="1558800" cy="921109"/>
            <a:chOff x="5513530" y="4714884"/>
            <a:chExt cx="1558800" cy="92110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 cstate="print">
              <a:lum bright="30000" contrast="10000"/>
            </a:blip>
            <a:srcRect/>
            <a:stretch>
              <a:fillRect/>
            </a:stretch>
          </p:blipFill>
          <p:spPr bwMode="auto">
            <a:xfrm>
              <a:off x="5513530" y="4714884"/>
              <a:ext cx="1558800" cy="921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" name="직사각형 19"/>
            <p:cNvSpPr/>
            <p:nvPr/>
          </p:nvSpPr>
          <p:spPr>
            <a:xfrm>
              <a:off x="5517934" y="5052614"/>
              <a:ext cx="1548000" cy="2857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Recon. </a:t>
              </a:r>
              <a:r>
                <a:rPr lang="en-US" altLang="ko-KR" sz="14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Pano</a:t>
              </a:r>
              <a:endParaRPr lang="ko-KR" alt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59" name="직선 화살표 연결선 58"/>
          <p:cNvCxnSpPr/>
          <p:nvPr/>
        </p:nvCxnSpPr>
        <p:spPr>
          <a:xfrm rot="5400000">
            <a:off x="1290277" y="3423346"/>
            <a:ext cx="2119942" cy="906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 rot="10800000" flipV="1">
            <a:off x="2347418" y="2374709"/>
            <a:ext cx="4394577" cy="13648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>
          <a:xfrm rot="5400000">
            <a:off x="4294624" y="2107179"/>
            <a:ext cx="558555" cy="3801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3920684" y="1715470"/>
            <a:ext cx="1290486" cy="42764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3D Data</a:t>
            </a:r>
            <a:endParaRPr lang="ko-KR" altLang="en-US" sz="16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cxnSp>
        <p:nvCxnSpPr>
          <p:cNvPr id="34" name="직선 화살표 연결선 33"/>
          <p:cNvCxnSpPr/>
          <p:nvPr/>
        </p:nvCxnSpPr>
        <p:spPr>
          <a:xfrm rot="5400000">
            <a:off x="6382484" y="4101488"/>
            <a:ext cx="762102" cy="2456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9"/>
          <p:cNvGrpSpPr/>
          <p:nvPr/>
        </p:nvGrpSpPr>
        <p:grpSpPr>
          <a:xfrm>
            <a:off x="1554758" y="4506264"/>
            <a:ext cx="1555792" cy="933450"/>
            <a:chOff x="1542562" y="4722002"/>
            <a:chExt cx="1555792" cy="933450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bright="20000" contrast="-30000"/>
            </a:blip>
            <a:srcRect l="50764" t="49294" r="6108" b="6860"/>
            <a:stretch>
              <a:fillRect/>
            </a:stretch>
          </p:blipFill>
          <p:spPr bwMode="auto">
            <a:xfrm>
              <a:off x="1542562" y="4722002"/>
              <a:ext cx="1554048" cy="9334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3" name="직사각형 22"/>
            <p:cNvSpPr/>
            <p:nvPr/>
          </p:nvSpPr>
          <p:spPr>
            <a:xfrm>
              <a:off x="1561154" y="5071539"/>
              <a:ext cx="1537200" cy="2857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VT Real </a:t>
              </a:r>
              <a:r>
                <a:rPr lang="en-US" altLang="ko-KR" sz="1400" b="1" dirty="0" err="1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Pano</a:t>
              </a:r>
              <a:endParaRPr lang="ko-KR" alt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" name="그룹 46"/>
          <p:cNvGrpSpPr/>
          <p:nvPr/>
        </p:nvGrpSpPr>
        <p:grpSpPr>
          <a:xfrm>
            <a:off x="5965129" y="2796508"/>
            <a:ext cx="1564149" cy="936000"/>
            <a:chOff x="5497859" y="3278818"/>
            <a:chExt cx="1564149" cy="936000"/>
          </a:xfrm>
        </p:grpSpPr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bright="30000" contrast="-30000"/>
            </a:blip>
            <a:srcRect l="5883" t="48907" r="49724" b="6131"/>
            <a:stretch>
              <a:fillRect/>
            </a:stretch>
          </p:blipFill>
          <p:spPr bwMode="auto">
            <a:xfrm>
              <a:off x="5497859" y="3278818"/>
              <a:ext cx="1564149" cy="93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8" name="직사각형 17"/>
            <p:cNvSpPr/>
            <p:nvPr/>
          </p:nvSpPr>
          <p:spPr>
            <a:xfrm>
              <a:off x="5497859" y="3564570"/>
              <a:ext cx="1530000" cy="2857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3D Volume</a:t>
              </a:r>
              <a:endParaRPr lang="ko-KR" alt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5482501" y="3883867"/>
            <a:ext cx="2585964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r">
              <a:lnSpc>
                <a:spcPts val="1200"/>
              </a:lnSpc>
            </a:pPr>
            <a:r>
              <a:rPr lang="en-US" altLang="ko-KR" sz="125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  <a:cs typeface="Arial" pitchFamily="34" charset="0"/>
              </a:rPr>
              <a:t>Reconstruction using 3D volume data </a:t>
            </a:r>
            <a:endParaRPr lang="ko-KR" altLang="en-US" sz="1250" b="1" i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468547" y="5427054"/>
            <a:ext cx="2611612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b="1" dirty="0" smtClean="0">
                <a:latin typeface="Arial Narrow" pitchFamily="34" charset="0"/>
                <a:cs typeface="Arial" pitchFamily="34" charset="0"/>
              </a:rPr>
              <a:t>Have limitations of  3D raw data</a:t>
            </a:r>
          </a:p>
          <a:p>
            <a:pPr marL="627063" indent="-180975">
              <a:buFont typeface="Arial" pitchFamily="34" charset="0"/>
              <a:buChar char="•"/>
            </a:pPr>
            <a:r>
              <a:rPr lang="en-US" altLang="ko-KR" sz="1500" dirty="0" smtClean="0">
                <a:latin typeface="Arial Narrow" pitchFamily="34" charset="0"/>
                <a:cs typeface="Arial" pitchFamily="34" charset="0"/>
              </a:rPr>
              <a:t>Resolution</a:t>
            </a:r>
          </a:p>
          <a:p>
            <a:pPr marL="627063" indent="-180975">
              <a:buFont typeface="Arial" pitchFamily="34" charset="0"/>
              <a:buChar char="•"/>
            </a:pPr>
            <a:r>
              <a:rPr lang="en-US" altLang="ko-KR" sz="1500" dirty="0" smtClean="0">
                <a:latin typeface="Arial Narrow" pitchFamily="34" charset="0"/>
                <a:cs typeface="Arial" pitchFamily="34" charset="0"/>
              </a:rPr>
              <a:t>Metal Artifact</a:t>
            </a:r>
            <a:endParaRPr lang="ko-KR" altLang="en-US" sz="1500" dirty="0">
              <a:latin typeface="Arial Narrow" pitchFamily="34" charset="0"/>
              <a:cs typeface="Arial" pitchFamily="34" charset="0"/>
            </a:endParaRPr>
          </a:p>
        </p:txBody>
      </p:sp>
      <p:cxnSp>
        <p:nvCxnSpPr>
          <p:cNvPr id="49" name="직선 화살표 연결선 48"/>
          <p:cNvCxnSpPr/>
          <p:nvPr/>
        </p:nvCxnSpPr>
        <p:spPr>
          <a:xfrm rot="16200000" flipH="1">
            <a:off x="6530791" y="2564474"/>
            <a:ext cx="451685" cy="11016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056908" y="3159619"/>
            <a:ext cx="2576796" cy="56169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b="1" i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DIRECT Reconstruction</a:t>
            </a:r>
          </a:p>
          <a:p>
            <a:pPr algn="ctr"/>
            <a:r>
              <a:rPr lang="en-US" altLang="ko-KR" sz="1250" b="1" i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(Innovative Reconstruction Algorithm)</a:t>
            </a:r>
            <a:endParaRPr lang="ko-KR" altLang="en-US" sz="1250" b="1" i="1" dirty="0">
              <a:solidFill>
                <a:srgbClr val="FF000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44908" y="5408872"/>
            <a:ext cx="222368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b="1" dirty="0" smtClean="0">
                <a:latin typeface="Arial Narrow" pitchFamily="34" charset="0"/>
                <a:cs typeface="Arial" pitchFamily="34" charset="0"/>
              </a:rPr>
              <a:t>Acquired in the similar way</a:t>
            </a:r>
          </a:p>
          <a:p>
            <a:pPr algn="ctr"/>
            <a:r>
              <a:rPr lang="en-US" altLang="ko-KR" sz="1500" b="1" dirty="0" smtClean="0">
                <a:latin typeface="Arial Narrow" pitchFamily="34" charset="0"/>
                <a:cs typeface="Arial" pitchFamily="34" charset="0"/>
              </a:rPr>
              <a:t>with Traditional Panorama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500034" y="1000108"/>
            <a:ext cx="571504" cy="5715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1084920" y="983262"/>
            <a:ext cx="6210354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PaX-i3D</a:t>
            </a:r>
            <a:r>
              <a:rPr lang="en-US" altLang="ko-KR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Smart gives you more!</a:t>
            </a:r>
          </a:p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With just one scan, you can have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both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3D 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advanced 2D images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Green Innovation : One Scan, Two Images</a:t>
            </a:r>
          </a:p>
        </p:txBody>
      </p:sp>
      <p:pic>
        <p:nvPicPr>
          <p:cNvPr id="9" name="그림 8" descr="캡처_2~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57298"/>
            <a:ext cx="9144000" cy="5081191"/>
          </a:xfrm>
          <a:prstGeom prst="rect">
            <a:avLst/>
          </a:prstGeom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0" y="920296"/>
            <a:ext cx="807249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08서울남산체 M" pitchFamily="18" charset="-127"/>
                <a:cs typeface="Arial" pitchFamily="34" charset="0"/>
              </a:rPr>
              <a:t>[Sample Image : CT]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Green Innovation : One Scan, Two Images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0" y="920296"/>
            <a:ext cx="807249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08서울남산체 M" pitchFamily="18" charset="-127"/>
                <a:cs typeface="Arial" pitchFamily="34" charset="0"/>
              </a:rPr>
              <a:t>[Sample Image : Real Pano]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99015"/>
            <a:ext cx="9144000" cy="4187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0034" y="1000108"/>
            <a:ext cx="571504" cy="5715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84920" y="973678"/>
            <a:ext cx="6601487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3D image quality is dramatically improved based on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the innovative image</a:t>
            </a:r>
          </a:p>
          <a:p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reconstruction technology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Image Quality Innovation : Reconstruction Technology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print"/>
          <a:srcRect l="44407" t="87792" r="29222"/>
          <a:stretch>
            <a:fillRect/>
          </a:stretch>
        </p:blipFill>
        <p:spPr bwMode="auto">
          <a:xfrm>
            <a:off x="301486" y="2071678"/>
            <a:ext cx="2643206" cy="559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 l="46919" t="9615" r="31088" b="15122"/>
          <a:stretch>
            <a:fillRect/>
          </a:stretch>
        </p:blipFill>
        <p:spPr bwMode="auto">
          <a:xfrm>
            <a:off x="515800" y="2643182"/>
            <a:ext cx="2143140" cy="3354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/>
          <a:srcRect l="75116" t="9615" r="2891" b="15122"/>
          <a:stretch>
            <a:fillRect/>
          </a:stretch>
        </p:blipFill>
        <p:spPr bwMode="auto">
          <a:xfrm>
            <a:off x="2744026" y="2643182"/>
            <a:ext cx="2143140" cy="3354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94" name="표 93"/>
          <p:cNvGraphicFramePr>
            <a:graphicFrameLocks noGrp="1"/>
          </p:cNvGraphicFramePr>
          <p:nvPr/>
        </p:nvGraphicFramePr>
        <p:xfrm>
          <a:off x="5794820" y="2890010"/>
          <a:ext cx="1139810" cy="3071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39810"/>
              </a:tblGrid>
              <a:tr h="614367"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21550"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535917"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1" name="TextBox 110"/>
          <p:cNvSpPr txBox="1"/>
          <p:nvPr/>
        </p:nvSpPr>
        <p:spPr>
          <a:xfrm>
            <a:off x="5808468" y="5002656"/>
            <a:ext cx="7633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Normal</a:t>
            </a:r>
            <a:endParaRPr lang="ko-KR" altLang="en-US" sz="16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5794820" y="3801858"/>
            <a:ext cx="8098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Optimal</a:t>
            </a:r>
            <a:endParaRPr lang="ko-KR" altLang="en-US" sz="16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5887158" y="3029688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cs typeface="Arial" pitchFamily="34" charset="0"/>
              </a:rPr>
              <a:t>Best</a:t>
            </a:r>
            <a:endParaRPr lang="ko-KR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24" name="타원 123"/>
          <p:cNvSpPr/>
          <p:nvPr/>
        </p:nvSpPr>
        <p:spPr>
          <a:xfrm>
            <a:off x="6709260" y="330037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6" name="직선 연결선 125"/>
          <p:cNvCxnSpPr/>
          <p:nvPr/>
        </p:nvCxnSpPr>
        <p:spPr>
          <a:xfrm>
            <a:off x="6764458" y="3332286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직선 연결선 128"/>
          <p:cNvCxnSpPr/>
          <p:nvPr/>
        </p:nvCxnSpPr>
        <p:spPr>
          <a:xfrm>
            <a:off x="6778106" y="4114906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타원 129"/>
          <p:cNvSpPr/>
          <p:nvPr/>
        </p:nvSpPr>
        <p:spPr>
          <a:xfrm>
            <a:off x="6720316" y="4077566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1" name="TextBox 130"/>
          <p:cNvSpPr txBox="1"/>
          <p:nvPr/>
        </p:nvSpPr>
        <p:spPr>
          <a:xfrm>
            <a:off x="7145746" y="3947297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latin typeface="Arial Narrow" pitchFamily="34" charset="0"/>
              </a:rPr>
              <a:t>Others</a:t>
            </a:r>
          </a:p>
          <a:p>
            <a:r>
              <a:rPr lang="en-US" altLang="ko-KR" sz="1600" b="1" dirty="0" smtClean="0">
                <a:solidFill>
                  <a:srgbClr val="FF0000"/>
                </a:solidFill>
                <a:latin typeface="Arial Narrow" pitchFamily="34" charset="0"/>
              </a:rPr>
              <a:t>(1.6~1.8lp)</a:t>
            </a:r>
            <a:endParaRPr lang="ko-KR" altLang="en-US" sz="16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32" name="직사각형 131"/>
          <p:cNvSpPr/>
          <p:nvPr/>
        </p:nvSpPr>
        <p:spPr>
          <a:xfrm>
            <a:off x="5405116" y="2114079"/>
            <a:ext cx="29289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In case of voxel size 0.2mm,</a:t>
            </a:r>
          </a:p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limitation resolution is 2.5lp.</a:t>
            </a:r>
          </a:p>
        </p:txBody>
      </p:sp>
      <p:sp>
        <p:nvSpPr>
          <p:cNvPr id="133" name="직사각형 132"/>
          <p:cNvSpPr/>
          <p:nvPr/>
        </p:nvSpPr>
        <p:spPr>
          <a:xfrm>
            <a:off x="5080440" y="2841730"/>
            <a:ext cx="750131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300" dirty="0" smtClean="0">
                <a:latin typeface="Arial" pitchFamily="34" charset="0"/>
                <a:cs typeface="Arial" pitchFamily="34" charset="0"/>
              </a:rPr>
              <a:t>2.5</a:t>
            </a:r>
          </a:p>
        </p:txBody>
      </p:sp>
      <p:sp>
        <p:nvSpPr>
          <p:cNvPr id="134" name="직사각형 133"/>
          <p:cNvSpPr/>
          <p:nvPr/>
        </p:nvSpPr>
        <p:spPr>
          <a:xfrm>
            <a:off x="5088814" y="4295763"/>
            <a:ext cx="750131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300" dirty="0" smtClean="0">
                <a:latin typeface="Arial" pitchFamily="34" charset="0"/>
                <a:cs typeface="Arial" pitchFamily="34" charset="0"/>
              </a:rPr>
              <a:t>1.25</a:t>
            </a:r>
          </a:p>
        </p:txBody>
      </p:sp>
      <p:sp>
        <p:nvSpPr>
          <p:cNvPr id="136" name="직사각형 135"/>
          <p:cNvSpPr/>
          <p:nvPr/>
        </p:nvSpPr>
        <p:spPr>
          <a:xfrm>
            <a:off x="5064674" y="3391209"/>
            <a:ext cx="750131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300" dirty="0" smtClean="0">
                <a:latin typeface="Arial" pitchFamily="34" charset="0"/>
                <a:cs typeface="Arial" pitchFamily="34" charset="0"/>
              </a:rPr>
              <a:t>2.0</a:t>
            </a:r>
          </a:p>
        </p:txBody>
      </p:sp>
      <p:grpSp>
        <p:nvGrpSpPr>
          <p:cNvPr id="27" name="그룹 26"/>
          <p:cNvGrpSpPr/>
          <p:nvPr/>
        </p:nvGrpSpPr>
        <p:grpSpPr>
          <a:xfrm>
            <a:off x="7126922" y="3071810"/>
            <a:ext cx="1428793" cy="428628"/>
            <a:chOff x="4500562" y="3384858"/>
            <a:chExt cx="3714777" cy="1023952"/>
          </a:xfrm>
        </p:grpSpPr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00562" y="3384858"/>
              <a:ext cx="2888732" cy="10239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9" name="그림 28" descr="캡처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17139" y="3439179"/>
              <a:ext cx="898200" cy="377505"/>
            </a:xfrm>
            <a:prstGeom prst="rect">
              <a:avLst/>
            </a:prstGeom>
          </p:spPr>
        </p:pic>
      </p:grpSp>
      <p:sp>
        <p:nvSpPr>
          <p:cNvPr id="127" name="TextBox 126"/>
          <p:cNvSpPr txBox="1"/>
          <p:nvPr/>
        </p:nvSpPr>
        <p:spPr>
          <a:xfrm>
            <a:off x="7135296" y="3417142"/>
            <a:ext cx="1008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FF0000"/>
                </a:solidFill>
                <a:latin typeface="Arial Narrow" pitchFamily="34" charset="0"/>
              </a:rPr>
              <a:t>(2.2~2.3lp)</a:t>
            </a:r>
            <a:endParaRPr lang="ko-KR" altLang="en-US" sz="16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867938" y="2143116"/>
            <a:ext cx="1846938" cy="500066"/>
            <a:chOff x="4500562" y="3384858"/>
            <a:chExt cx="3714777" cy="1023952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00562" y="3384858"/>
              <a:ext cx="2888732" cy="10239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2" name="그림 31" descr="캡처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17139" y="3439179"/>
              <a:ext cx="898200" cy="37750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84920" y="944436"/>
            <a:ext cx="7292894" cy="8079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7800" indent="-177800"/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PaX-i3D Smart is equipped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with Al Auto MAR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; it reduces metal artifacts based on</a:t>
            </a:r>
          </a:p>
          <a:p>
            <a:pPr marL="177800" indent="-177800"/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characteristics of each different metal. When there are more than three crowns,</a:t>
            </a:r>
          </a:p>
          <a:p>
            <a:pPr marL="177800" indent="-177800"/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MAR technology on each point is automatically adjusted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785918" y="1785926"/>
            <a:ext cx="5596775" cy="475478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Image Quality Innovation : Auto-MAR Technology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00034" y="991734"/>
            <a:ext cx="571504" cy="5715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Image Quality Innovation : Auto-MAR Technology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0" y="920296"/>
            <a:ext cx="807249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08서울남산체 M" pitchFamily="18" charset="-127"/>
                <a:cs typeface="Arial" pitchFamily="34" charset="0"/>
              </a:rPr>
              <a:t>[Sample Image : 2 Crowns ]</a:t>
            </a:r>
          </a:p>
        </p:txBody>
      </p:sp>
      <p:pic>
        <p:nvPicPr>
          <p:cNvPr id="9" name="그림 8" descr="캡처_1~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3447"/>
            <a:ext cx="9144000" cy="5085949"/>
          </a:xfrm>
          <a:prstGeom prst="rect">
            <a:avLst/>
          </a:prstGeom>
        </p:spPr>
      </p:pic>
      <p:sp>
        <p:nvSpPr>
          <p:cNvPr id="10" name="타원 9"/>
          <p:cNvSpPr/>
          <p:nvPr/>
        </p:nvSpPr>
        <p:spPr>
          <a:xfrm>
            <a:off x="1785918" y="4572008"/>
            <a:ext cx="857256" cy="8572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7143768" y="4357694"/>
            <a:ext cx="1000132" cy="107157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7215206" y="2214554"/>
            <a:ext cx="857256" cy="8572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500034" y="1071546"/>
            <a:ext cx="576000" cy="57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084920" y="1086060"/>
            <a:ext cx="5009705" cy="8079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Magic PAN creates a more superb panoramic image.</a:t>
            </a:r>
          </a:p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It is acquired through the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elimination of distorted and</a:t>
            </a:r>
          </a:p>
          <a:p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blurred images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 caused by improper patient positioning.</a:t>
            </a:r>
            <a:endParaRPr lang="ko-KR" altLang="en-US" sz="155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1472" y="3201038"/>
            <a:ext cx="7786742" cy="2442540"/>
            <a:chOff x="571472" y="3929066"/>
            <a:chExt cx="7786742" cy="2442540"/>
          </a:xfrm>
        </p:grpSpPr>
        <p:pic>
          <p:nvPicPr>
            <p:cNvPr id="8195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l="50781"/>
            <a:stretch>
              <a:fillRect/>
            </a:stretch>
          </p:blipFill>
          <p:spPr bwMode="auto">
            <a:xfrm>
              <a:off x="4500562" y="3929066"/>
              <a:ext cx="3857652" cy="2438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r="50781"/>
            <a:stretch>
              <a:fillRect/>
            </a:stretch>
          </p:blipFill>
          <p:spPr bwMode="auto">
            <a:xfrm>
              <a:off x="571472" y="3933368"/>
              <a:ext cx="3857679" cy="2438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1" name="그룹 10"/>
          <p:cNvGrpSpPr/>
          <p:nvPr/>
        </p:nvGrpSpPr>
        <p:grpSpPr>
          <a:xfrm>
            <a:off x="6286512" y="928670"/>
            <a:ext cx="2071702" cy="1928826"/>
            <a:chOff x="5857884" y="2571744"/>
            <a:chExt cx="3286116" cy="2847980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99357" y="2643182"/>
              <a:ext cx="3244643" cy="27765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직사각형 9"/>
            <p:cNvSpPr/>
            <p:nvPr/>
          </p:nvSpPr>
          <p:spPr>
            <a:xfrm>
              <a:off x="5857884" y="2571744"/>
              <a:ext cx="1071570" cy="3571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50520" y="5692921"/>
            <a:ext cx="8117159" cy="8079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>
                <a:latin typeface="Arial" pitchFamily="34" charset="0"/>
                <a:cs typeface="Arial" pitchFamily="34" charset="0"/>
              </a:rPr>
              <a:t>Focused image is reorganized throughout the whole dental arch and the image quality can</a:t>
            </a:r>
          </a:p>
          <a:p>
            <a:r>
              <a:rPr lang="en-US" altLang="ko-KR" sz="1500" dirty="0" smtClean="0">
                <a:latin typeface="Arial" pitchFamily="34" charset="0"/>
                <a:cs typeface="Arial" pitchFamily="34" charset="0"/>
              </a:rPr>
              <a:t>be increased. The image becomes clearer especially in the incisor and canine region, TMJ</a:t>
            </a:r>
          </a:p>
          <a:p>
            <a:r>
              <a:rPr lang="en-US" altLang="ko-KR" sz="1500" dirty="0" smtClean="0">
                <a:latin typeface="Arial" pitchFamily="34" charset="0"/>
                <a:cs typeface="Arial" pitchFamily="34" charset="0"/>
              </a:rPr>
              <a:t>areas and root canal.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761778" y="0"/>
            <a:ext cx="7382222" cy="642918"/>
          </a:xfrm>
          <a:prstGeom prst="rect">
            <a:avLst/>
          </a:prstGeom>
          <a:solidFill>
            <a:srgbClr val="F3EE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Image Quality Innovation : Magic PAN</a:t>
            </a:r>
          </a:p>
        </p:txBody>
      </p:sp>
      <p:cxnSp>
        <p:nvCxnSpPr>
          <p:cNvPr id="17" name="직선 연결선 16"/>
          <p:cNvCxnSpPr/>
          <p:nvPr/>
        </p:nvCxnSpPr>
        <p:spPr>
          <a:xfrm>
            <a:off x="0" y="642918"/>
            <a:ext cx="9144000" cy="1588"/>
          </a:xfrm>
          <a:prstGeom prst="line">
            <a:avLst/>
          </a:prstGeom>
          <a:ln w="444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332"/>
            <a:ext cx="914400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0" y="920296"/>
            <a:ext cx="807249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08서울남산체 M" pitchFamily="18" charset="-127"/>
                <a:cs typeface="Arial" pitchFamily="34" charset="0"/>
              </a:rPr>
              <a:t>[Sample Image : Normal]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61778" y="0"/>
            <a:ext cx="7382222" cy="642918"/>
          </a:xfrm>
          <a:prstGeom prst="rect">
            <a:avLst/>
          </a:prstGeom>
          <a:solidFill>
            <a:srgbClr val="F3EE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Image Quality Innovation : Magic PAN</a:t>
            </a:r>
          </a:p>
        </p:txBody>
      </p:sp>
      <p:cxnSp>
        <p:nvCxnSpPr>
          <p:cNvPr id="9" name="직선 연결선 8"/>
          <p:cNvCxnSpPr/>
          <p:nvPr/>
        </p:nvCxnSpPr>
        <p:spPr>
          <a:xfrm>
            <a:off x="0" y="642918"/>
            <a:ext cx="9144000" cy="1588"/>
          </a:xfrm>
          <a:prstGeom prst="line">
            <a:avLst/>
          </a:prstGeom>
          <a:ln w="444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298"/>
            <a:ext cx="914400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직선 화살표 연결선 4"/>
          <p:cNvCxnSpPr/>
          <p:nvPr/>
        </p:nvCxnSpPr>
        <p:spPr>
          <a:xfrm flipH="1">
            <a:off x="4187514" y="2931121"/>
            <a:ext cx="279400" cy="36830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화살표 연결선 5"/>
          <p:cNvCxnSpPr/>
          <p:nvPr/>
        </p:nvCxnSpPr>
        <p:spPr>
          <a:xfrm flipH="1" flipV="1">
            <a:off x="4844104" y="5203489"/>
            <a:ext cx="288925" cy="352425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화살표 연결선 6"/>
          <p:cNvCxnSpPr/>
          <p:nvPr/>
        </p:nvCxnSpPr>
        <p:spPr>
          <a:xfrm flipH="1">
            <a:off x="4885048" y="2890177"/>
            <a:ext cx="279400" cy="36830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화살표 연결선 7"/>
          <p:cNvCxnSpPr/>
          <p:nvPr/>
        </p:nvCxnSpPr>
        <p:spPr>
          <a:xfrm flipH="1" flipV="1">
            <a:off x="1785918" y="4519603"/>
            <a:ext cx="287337" cy="35083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화살표 연결선 8"/>
          <p:cNvCxnSpPr/>
          <p:nvPr/>
        </p:nvCxnSpPr>
        <p:spPr>
          <a:xfrm flipH="1" flipV="1">
            <a:off x="8215338" y="3019405"/>
            <a:ext cx="288925" cy="352425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0" y="920296"/>
            <a:ext cx="807249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08서울남산체 M" pitchFamily="18" charset="-127"/>
                <a:cs typeface="Arial" pitchFamily="34" charset="0"/>
              </a:rPr>
              <a:t>[Sample Image : Magic PAN]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Image Quality Innovation : Magic PAN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0034" y="1000108"/>
            <a:ext cx="571504" cy="5715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5240" y="1783906"/>
            <a:ext cx="5034082" cy="3573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직사각형 8"/>
          <p:cNvSpPr/>
          <p:nvPr/>
        </p:nvSpPr>
        <p:spPr>
          <a:xfrm>
            <a:off x="500034" y="5500702"/>
            <a:ext cx="8001056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Normally, FOV10x8.5 image shows tooth #8. However, when the tooth is lying on its side, there is high probability of having the tooth cut.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“Arch-shaped Volume” </a:t>
            </a:r>
            <a:r>
              <a:rPr lang="en-US" altLang="ko-KR" sz="15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eliminates this probability showing hidden area of dentition.</a:t>
            </a:r>
            <a:endParaRPr lang="ko-KR" altLang="en-US" sz="155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FOV Innovation : Arch-shaped Volume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84920" y="1000974"/>
            <a:ext cx="6200736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Innovative FOV of PaX-i3D Smart provides arch-shaped volume and</a:t>
            </a:r>
          </a:p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shows wider view of dentition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 than the same FOV of others.</a:t>
            </a:r>
            <a:endParaRPr lang="ko-KR" altLang="en-US" sz="155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6143636" y="1764502"/>
            <a:ext cx="2071702" cy="3593324"/>
            <a:chOff x="5786446" y="1764502"/>
            <a:chExt cx="2071702" cy="3593324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786446" y="1764502"/>
              <a:ext cx="2057414" cy="1714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" name="타원 12"/>
            <p:cNvSpPr/>
            <p:nvPr/>
          </p:nvSpPr>
          <p:spPr>
            <a:xfrm>
              <a:off x="5929322" y="2401572"/>
              <a:ext cx="571504" cy="571504"/>
            </a:xfrm>
            <a:prstGeom prst="ellipse">
              <a:avLst/>
            </a:prstGeom>
            <a:noFill/>
            <a:ln>
              <a:solidFill>
                <a:srgbClr val="7CE06E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5" name="그림 14" descr="캡처_1~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86446" y="3621890"/>
              <a:ext cx="2071702" cy="1735936"/>
            </a:xfrm>
            <a:prstGeom prst="rect">
              <a:avLst/>
            </a:prstGeom>
          </p:spPr>
        </p:pic>
        <p:sp>
          <p:nvSpPr>
            <p:cNvPr id="17" name="타원 16"/>
            <p:cNvSpPr/>
            <p:nvPr/>
          </p:nvSpPr>
          <p:spPr>
            <a:xfrm>
              <a:off x="6000760" y="4286256"/>
              <a:ext cx="571504" cy="571504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0034" y="1000108"/>
            <a:ext cx="571504" cy="5715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84920" y="1000974"/>
            <a:ext cx="5799986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Innovative FOV of PaX-i3D Smart shows you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more than 10x8.5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It’s enough for sinus diagnosis.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FOV Innovation : Extended 10x8.5</a:t>
            </a:r>
          </a:p>
        </p:txBody>
      </p:sp>
      <p:pic>
        <p:nvPicPr>
          <p:cNvPr id="19" name="그림 18" descr="캡처_1~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3752" y="1868006"/>
            <a:ext cx="8201652" cy="4559139"/>
          </a:xfrm>
          <a:prstGeom prst="rect">
            <a:avLst/>
          </a:prstGeom>
        </p:spPr>
      </p:pic>
      <p:grpSp>
        <p:nvGrpSpPr>
          <p:cNvPr id="24" name="그룹 23"/>
          <p:cNvGrpSpPr/>
          <p:nvPr/>
        </p:nvGrpSpPr>
        <p:grpSpPr>
          <a:xfrm>
            <a:off x="4794688" y="5095232"/>
            <a:ext cx="1476058" cy="307777"/>
            <a:chOff x="4794688" y="5095232"/>
            <a:chExt cx="1476058" cy="307777"/>
          </a:xfrm>
        </p:grpSpPr>
        <p:sp>
          <p:nvSpPr>
            <p:cNvPr id="20" name="TextBox 19"/>
            <p:cNvSpPr txBox="1"/>
            <p:nvPr/>
          </p:nvSpPr>
          <p:spPr>
            <a:xfrm>
              <a:off x="4794688" y="5095232"/>
              <a:ext cx="920320" cy="307777"/>
            </a:xfrm>
            <a:prstGeom prst="rect">
              <a:avLst/>
            </a:prstGeom>
            <a:solidFill>
              <a:schemeClr val="tx1"/>
            </a:solidFill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89.8mm</a:t>
              </a:r>
              <a:endParaRPr lang="ko-KR" alt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왼쪽 화살표 22"/>
            <p:cNvSpPr/>
            <p:nvPr/>
          </p:nvSpPr>
          <p:spPr>
            <a:xfrm>
              <a:off x="5770680" y="5199184"/>
              <a:ext cx="500066" cy="142876"/>
            </a:xfrm>
            <a:prstGeom prst="leftArrow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Software Innovation : Ez3D-i (V4.0)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527330" y="1758630"/>
            <a:ext cx="3544604" cy="20275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071538" y="979067"/>
            <a:ext cx="778674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Ez3D-i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supports whole process of surgery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Specialized functions for diagnosis and consultation make everything so convenient.</a:t>
            </a:r>
          </a:p>
        </p:txBody>
      </p:sp>
      <p:pic>
        <p:nvPicPr>
          <p:cNvPr id="23" name="그림 22" descr="캡처_1~1.PNG"/>
          <p:cNvPicPr>
            <a:picLocks noChangeAspect="1"/>
          </p:cNvPicPr>
          <p:nvPr/>
        </p:nvPicPr>
        <p:blipFill>
          <a:blip r:embed="rId4" cstate="print"/>
          <a:srcRect l="7383" r="11398"/>
          <a:stretch>
            <a:fillRect/>
          </a:stretch>
        </p:blipFill>
        <p:spPr>
          <a:xfrm>
            <a:off x="4108727" y="5143512"/>
            <a:ext cx="749025" cy="10213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4" name="그림 23" descr="캡처2_~1.PNG"/>
          <p:cNvPicPr>
            <a:picLocks noChangeAspect="1"/>
          </p:cNvPicPr>
          <p:nvPr/>
        </p:nvPicPr>
        <p:blipFill>
          <a:blip r:embed="rId5" cstate="print"/>
          <a:srcRect l="7118" r="7467" b="5882"/>
          <a:stretch>
            <a:fillRect/>
          </a:stretch>
        </p:blipFill>
        <p:spPr>
          <a:xfrm>
            <a:off x="5000628" y="5143512"/>
            <a:ext cx="766049" cy="10213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6" name="그림 25" descr="캡처_2~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74243" y="5141186"/>
            <a:ext cx="1398753" cy="10231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8" name="그림 27" descr="캡처_1~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71908" y="5143512"/>
            <a:ext cx="1392322" cy="10575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9" name="왼쪽/오른쪽 화살표 28"/>
          <p:cNvSpPr/>
          <p:nvPr/>
        </p:nvSpPr>
        <p:spPr>
          <a:xfrm>
            <a:off x="285720" y="4732586"/>
            <a:ext cx="8501122" cy="214314"/>
          </a:xfrm>
          <a:prstGeom prst="leftRightArrow">
            <a:avLst/>
          </a:prstGeom>
          <a:solidFill>
            <a:srgbClr val="BCA2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2344970" y="4673940"/>
            <a:ext cx="1584088" cy="307777"/>
          </a:xfrm>
          <a:prstGeom prst="rect">
            <a:avLst/>
          </a:prstGeom>
          <a:solidFill>
            <a:schemeClr val="bg1"/>
          </a:solidFill>
          <a:ln>
            <a:solidFill>
              <a:srgbClr val="BCA272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latin typeface="Arial Narrow" pitchFamily="34" charset="0"/>
              </a:rPr>
              <a:t>3D Based diagnosis</a:t>
            </a:r>
            <a:endParaRPr lang="ko-KR" altLang="en-US" sz="1400" b="1" dirty="0">
              <a:latin typeface="Arial Narrow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43570" y="4673940"/>
            <a:ext cx="1773242" cy="307777"/>
          </a:xfrm>
          <a:prstGeom prst="rect">
            <a:avLst/>
          </a:prstGeom>
          <a:solidFill>
            <a:schemeClr val="bg1"/>
          </a:solidFill>
          <a:ln>
            <a:solidFill>
              <a:srgbClr val="BCA272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latin typeface="Arial Narrow" pitchFamily="34" charset="0"/>
              </a:rPr>
              <a:t>3D Based consultation</a:t>
            </a:r>
            <a:endParaRPr lang="ko-KR" altLang="en-US" sz="1400" b="1" dirty="0">
              <a:latin typeface="Arial Narrow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361067" y="2544979"/>
            <a:ext cx="571504" cy="5715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4350434" y="1952209"/>
            <a:ext cx="571504" cy="57150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4361067" y="3127116"/>
            <a:ext cx="571504" cy="57150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그림 38" descr="캡처_1~1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28596" y="5143512"/>
            <a:ext cx="1714512" cy="1071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40" name="TextBox 39"/>
          <p:cNvSpPr txBox="1"/>
          <p:nvPr/>
        </p:nvSpPr>
        <p:spPr>
          <a:xfrm>
            <a:off x="500034" y="4670742"/>
            <a:ext cx="1567096" cy="307777"/>
          </a:xfrm>
          <a:prstGeom prst="rect">
            <a:avLst/>
          </a:prstGeom>
          <a:solidFill>
            <a:schemeClr val="bg1"/>
          </a:solidFill>
          <a:ln>
            <a:solidFill>
              <a:srgbClr val="BCA272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latin typeface="Arial Narrow" pitchFamily="34" charset="0"/>
              </a:rPr>
              <a:t>2D Viewer: </a:t>
            </a:r>
            <a:r>
              <a:rPr lang="en-US" altLang="ko-KR" sz="1400" b="1" dirty="0" err="1" smtClean="0">
                <a:latin typeface="Arial Narrow" pitchFamily="34" charset="0"/>
              </a:rPr>
              <a:t>EzDent-i</a:t>
            </a:r>
            <a:endParaRPr lang="ko-KR" altLang="en-US" sz="1400" b="1" dirty="0">
              <a:latin typeface="Arial Narrow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00034" y="1000108"/>
            <a:ext cx="571504" cy="57150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38" name="표 37"/>
          <p:cNvGraphicFramePr>
            <a:graphicFrameLocks noGrp="1"/>
          </p:cNvGraphicFramePr>
          <p:nvPr/>
        </p:nvGraphicFramePr>
        <p:xfrm>
          <a:off x="4357687" y="1928802"/>
          <a:ext cx="4071965" cy="18059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2941"/>
                <a:gridCol w="1285884"/>
                <a:gridCol w="2143140"/>
              </a:tblGrid>
              <a:tr h="57150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Diagnosis</a:t>
                      </a:r>
                      <a:endParaRPr lang="ko-KR" altLang="en-US" sz="1300" dirty="0">
                        <a:solidFill>
                          <a:srgbClr val="AF8F55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-180975" latinLnBrk="1">
                        <a:buFont typeface="Arial" pitchFamily="34" charset="0"/>
                        <a:buChar char="•"/>
                      </a:pPr>
                      <a:r>
                        <a:rPr lang="en-US" altLang="ko-KR" sz="115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High quality of VR</a:t>
                      </a:r>
                    </a:p>
                    <a:p>
                      <a:pPr marL="180975" indent="-180975" latinLnBrk="1">
                        <a:buFont typeface="Arial" pitchFamily="34" charset="0"/>
                        <a:buChar char="•"/>
                      </a:pPr>
                      <a:r>
                        <a:rPr lang="en-US" altLang="ko-KR" sz="1150" baseline="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Smart Clipping</a:t>
                      </a:r>
                    </a:p>
                    <a:p>
                      <a:pPr marL="180975" indent="-180975" latinLnBrk="1">
                        <a:buFont typeface="Arial" pitchFamily="34" charset="0"/>
                        <a:buChar char="•"/>
                      </a:pPr>
                      <a:r>
                        <a:rPr lang="en-US" altLang="ko-KR" sz="1150" baseline="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One Click Section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Simulation</a:t>
                      </a:r>
                      <a:endParaRPr lang="ko-KR" altLang="en-US" sz="1300" dirty="0">
                        <a:solidFill>
                          <a:srgbClr val="AF8F55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-180975" latinLnBrk="1">
                        <a:buFont typeface="Arial" pitchFamily="34" charset="0"/>
                        <a:buChar char="•"/>
                      </a:pPr>
                      <a:r>
                        <a:rPr lang="en-US" altLang="ko-KR" sz="115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lang="en-US" altLang="ko-KR" sz="1150" baseline="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-Step Implant Simulation</a:t>
                      </a:r>
                    </a:p>
                    <a:p>
                      <a:pPr marL="180975" indent="-180975" latinLnBrk="1">
                        <a:buFont typeface="Arial" pitchFamily="34" charset="0"/>
                        <a:buChar char="•"/>
                      </a:pPr>
                      <a:r>
                        <a:rPr lang="en-US" altLang="ko-KR" sz="1150" baseline="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Real Implant Fixture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Consultation</a:t>
                      </a:r>
                      <a:endParaRPr lang="ko-KR" altLang="en-US" sz="1300" dirty="0">
                        <a:solidFill>
                          <a:srgbClr val="AF8F55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-180975" latinLnBrk="1">
                        <a:buFont typeface="Arial" pitchFamily="34" charset="0"/>
                        <a:buChar char="•"/>
                      </a:pPr>
                      <a:r>
                        <a:rPr lang="en-US" altLang="ko-KR" sz="115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Implant Clipping</a:t>
                      </a:r>
                    </a:p>
                    <a:p>
                      <a:pPr marL="180975" marR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150" baseline="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3D Bone Density</a:t>
                      </a:r>
                      <a:endParaRPr lang="ko-KR" altLang="en-US" sz="1150" dirty="0" smtClean="0">
                        <a:solidFill>
                          <a:srgbClr val="AF8F55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80975" indent="-180975" latinLnBrk="1">
                        <a:buFont typeface="Arial" pitchFamily="34" charset="0"/>
                        <a:buChar char="•"/>
                      </a:pPr>
                      <a:r>
                        <a:rPr lang="en-US" altLang="ko-KR" sz="1150" dirty="0" smtClean="0">
                          <a:solidFill>
                            <a:srgbClr val="AF8F55"/>
                          </a:solidFill>
                          <a:latin typeface="Arial" pitchFamily="34" charset="0"/>
                          <a:cs typeface="Arial" pitchFamily="34" charset="0"/>
                        </a:rPr>
                        <a:t>EzCodi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7" name="Picture 2" descr="C:\Users\VK\Desktop\M2.bmp"/>
          <p:cNvPicPr>
            <a:picLocks noChangeAspect="1" noChangeArrowheads="1"/>
          </p:cNvPicPr>
          <p:nvPr/>
        </p:nvPicPr>
        <p:blipFill>
          <a:blip r:embed="rId13" cstate="print"/>
          <a:srcRect l="22108" t="11894" r="6873" b="45340"/>
          <a:stretch>
            <a:fillRect/>
          </a:stretch>
        </p:blipFill>
        <p:spPr bwMode="auto">
          <a:xfrm>
            <a:off x="2214546" y="5146954"/>
            <a:ext cx="1785950" cy="1010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cxnSp>
        <p:nvCxnSpPr>
          <p:cNvPr id="21" name="직선 연결선 20"/>
          <p:cNvCxnSpPr/>
          <p:nvPr/>
        </p:nvCxnSpPr>
        <p:spPr>
          <a:xfrm flipV="1">
            <a:off x="5004048" y="5085184"/>
            <a:ext cx="720080" cy="115212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TextBox 452"/>
          <p:cNvSpPr txBox="1"/>
          <p:nvPr/>
        </p:nvSpPr>
        <p:spPr>
          <a:xfrm>
            <a:off x="487971" y="964295"/>
            <a:ext cx="1643074" cy="408623"/>
          </a:xfrm>
          <a:prstGeom prst="roundRect">
            <a:avLst/>
          </a:prstGeom>
          <a:solidFill>
            <a:srgbClr val="008A3E"/>
          </a:solidFill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3D PAN</a:t>
            </a:r>
            <a:endParaRPr lang="ko-KR" altLang="en-US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Software Innovation : Ez3D-i (V4.0</a:t>
            </a: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)_</a:t>
            </a:r>
            <a:r>
              <a:rPr lang="en-US" altLang="ko-KR" b="1" u="sng" dirty="0" smtClean="0">
                <a:solidFill>
                  <a:srgbClr val="FF0000"/>
                </a:solidFill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to be released in 2015</a:t>
            </a:r>
            <a:endParaRPr lang="en-US" altLang="ko-KR" b="1" u="sng" dirty="0" smtClean="0">
              <a:solidFill>
                <a:srgbClr val="FF0000"/>
              </a:solidFill>
              <a:latin typeface="Arial Narrow" pitchFamily="34" charset="0"/>
              <a:ea typeface="08서울남산체 M" pitchFamily="18" charset="-127"/>
              <a:cs typeface="Arial" pitchFamily="34" charset="0"/>
            </a:endParaRPr>
          </a:p>
        </p:txBody>
      </p:sp>
      <p:pic>
        <p:nvPicPr>
          <p:cNvPr id="139" name="그림 138" descr="캡처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9846" y="2497109"/>
            <a:ext cx="3873333" cy="2785124"/>
          </a:xfrm>
          <a:prstGeom prst="rect">
            <a:avLst/>
          </a:prstGeom>
        </p:spPr>
      </p:pic>
      <p:sp>
        <p:nvSpPr>
          <p:cNvPr id="278" name="TextBox 277"/>
          <p:cNvSpPr txBox="1"/>
          <p:nvPr/>
        </p:nvSpPr>
        <p:spPr>
          <a:xfrm>
            <a:off x="404846" y="1420403"/>
            <a:ext cx="8167682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[3D PAN] Tab of Ez3D-i makes everything “QUICK” and “SMART”. With </a:t>
            </a:r>
            <a:r>
              <a:rPr lang="en-US" altLang="ko-KR" sz="155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“volume panorama”</a:t>
            </a:r>
            <a:r>
              <a:rPr lang="en-US" altLang="ko-KR" sz="1550" dirty="0" smtClean="0">
                <a:latin typeface="Arial" pitchFamily="34" charset="0"/>
                <a:cs typeface="Arial" pitchFamily="34" charset="0"/>
              </a:rPr>
              <a:t>, lingual-side diagnosis is possible. Also, it supports effective and exact check of lesion’s location during endodontic treatment whether it’s near the apical or not.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497108"/>
            <a:ext cx="3895355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4" name="TextBox 453"/>
          <p:cNvSpPr txBox="1"/>
          <p:nvPr/>
        </p:nvSpPr>
        <p:spPr>
          <a:xfrm>
            <a:off x="4568802" y="5388320"/>
            <a:ext cx="41041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/>
            <a:r>
              <a:rPr lang="en-US" altLang="ko-KR" sz="15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08서울남산체 M" pitchFamily="18" charset="-127"/>
                <a:cs typeface="Arial" pitchFamily="34" charset="0"/>
              </a:rPr>
              <a:t>Implant Simulation with 3D PAN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US" altLang="ko-KR" sz="1500" dirty="0" smtClean="0">
                <a:latin typeface="Arial" pitchFamily="34" charset="0"/>
                <a:ea typeface="08서울남산체 M" pitchFamily="18" charset="-127"/>
                <a:cs typeface="Arial" pitchFamily="34" charset="0"/>
              </a:rPr>
              <a:t>Easy multi-implant simulation</a:t>
            </a:r>
            <a:r>
              <a:rPr lang="en-US" altLang="ko-KR" sz="1050" dirty="0" smtClean="0">
                <a:latin typeface="Arial" pitchFamily="34" charset="0"/>
                <a:ea typeface="08서울남산체 M" pitchFamily="18" charset="-127"/>
                <a:cs typeface="Arial" pitchFamily="34" charset="0"/>
              </a:rPr>
              <a:t> (Top-down available)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US" altLang="ko-KR" sz="1500" dirty="0" smtClean="0">
                <a:latin typeface="Arial" pitchFamily="34" charset="0"/>
                <a:ea typeface="08서울남산체 M" pitchFamily="18" charset="-127"/>
                <a:cs typeface="Arial" pitchFamily="34" charset="0"/>
              </a:rPr>
              <a:t>Various modes for exact bone density</a:t>
            </a:r>
          </a:p>
        </p:txBody>
      </p:sp>
      <p:sp>
        <p:nvSpPr>
          <p:cNvPr id="455" name="TextBox 454"/>
          <p:cNvSpPr txBox="1"/>
          <p:nvPr/>
        </p:nvSpPr>
        <p:spPr>
          <a:xfrm>
            <a:off x="420536" y="5389219"/>
            <a:ext cx="4104166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/>
            <a:r>
              <a:rPr lang="en-US" altLang="ko-KR" sz="15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08서울남산체 M" pitchFamily="18" charset="-127"/>
                <a:cs typeface="Arial" pitchFamily="34" charset="0"/>
              </a:rPr>
              <a:t>One-Click for ROI diagnosis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US" altLang="ko-KR" sz="1500" dirty="0" smtClean="0">
                <a:latin typeface="Arial" pitchFamily="34" charset="0"/>
                <a:ea typeface="08서울남산체 M" pitchFamily="18" charset="-127"/>
                <a:cs typeface="Arial" pitchFamily="34" charset="0"/>
              </a:rPr>
              <a:t>1 sec. for cross-sectional images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US" altLang="ko-KR" sz="1500" dirty="0" smtClean="0">
                <a:latin typeface="Arial" pitchFamily="34" charset="0"/>
                <a:ea typeface="08서울남산체 M" pitchFamily="18" charset="-127"/>
                <a:cs typeface="Arial" pitchFamily="34" charset="0"/>
              </a:rPr>
              <a:t>No need complicated training course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928662" y="1310763"/>
          <a:ext cx="7286676" cy="44756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1702"/>
                <a:gridCol w="1357322"/>
                <a:gridCol w="3857652"/>
              </a:tblGrid>
              <a:tr h="4068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Function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EE5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500" baseline="0" dirty="0" smtClean="0">
                          <a:latin typeface="Arial Narrow" pitchFamily="34" charset="0"/>
                          <a:cs typeface="Arial" pitchFamily="34" charset="0"/>
                        </a:rPr>
                        <a:t>CT(with Real Pano) + Pano + </a:t>
                      </a:r>
                      <a:r>
                        <a:rPr lang="en-US" altLang="ko-KR" sz="1500" baseline="0" dirty="0" err="1" smtClean="0">
                          <a:latin typeface="Arial Narrow" pitchFamily="34" charset="0"/>
                          <a:cs typeface="Arial" pitchFamily="34" charset="0"/>
                        </a:rPr>
                        <a:t>Ceph</a:t>
                      </a:r>
                      <a:endParaRPr lang="ko-KR" altLang="en-US" sz="150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68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Focal Spot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EE5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Arial Narrow" pitchFamily="34" charset="0"/>
                          <a:cs typeface="Arial" pitchFamily="34" charset="0"/>
                        </a:rPr>
                        <a:t>0.5 mm</a:t>
                      </a:r>
                      <a:endParaRPr lang="ko-KR" altLang="en-US" sz="150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6881">
                <a:tc rowSpan="2"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CT FOV Size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EE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Arial Narrow" pitchFamily="34" charset="0"/>
                          <a:cs typeface="Arial" pitchFamily="34" charset="0"/>
                        </a:rPr>
                        <a:t>Adult</a:t>
                      </a:r>
                      <a:endParaRPr lang="ko-KR" altLang="en-US" sz="15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Arial Narrow" pitchFamily="34" charset="0"/>
                          <a:cs typeface="Arial" pitchFamily="34" charset="0"/>
                        </a:rPr>
                        <a:t>10x8.5 cm</a:t>
                      </a:r>
                      <a:endParaRPr lang="ko-KR" altLang="en-US" sz="150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81">
                <a:tc vMerge="1">
                  <a:txBody>
                    <a:bodyPr/>
                    <a:lstStyle/>
                    <a:p>
                      <a:pPr latinLnBrk="1"/>
                      <a:endParaRPr lang="ko-KR" altLang="en-US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2D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Arial Narrow" pitchFamily="34" charset="0"/>
                          <a:cs typeface="Arial" pitchFamily="34" charset="0"/>
                        </a:rPr>
                        <a:t>Child</a:t>
                      </a:r>
                      <a:endParaRPr lang="ko-KR" altLang="en-US" sz="15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Arial Narrow" pitchFamily="34" charset="0"/>
                          <a:cs typeface="Arial" pitchFamily="34" charset="0"/>
                        </a:rPr>
                        <a:t>10x7 cm</a:t>
                      </a:r>
                      <a:endParaRPr lang="ko-KR" altLang="en-US" sz="150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Voxel</a:t>
                      </a:r>
                      <a:r>
                        <a:rPr lang="en-US" altLang="ko-KR" sz="1500" b="1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Size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EE5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Arial Narrow" pitchFamily="34" charset="0"/>
                          <a:cs typeface="Arial" pitchFamily="34" charset="0"/>
                        </a:rPr>
                        <a:t>0.2 mm</a:t>
                      </a:r>
                      <a:r>
                        <a:rPr lang="en-US" altLang="ko-KR" sz="1500" baseline="0" dirty="0" smtClean="0">
                          <a:latin typeface="Arial Narrow" pitchFamily="34" charset="0"/>
                          <a:cs typeface="Arial" pitchFamily="34" charset="0"/>
                        </a:rPr>
                        <a:t>  /  0.3 mm</a:t>
                      </a:r>
                      <a:endParaRPr lang="ko-KR" altLang="en-US" sz="150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6881">
                <a:tc rowSpan="3"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Scan</a:t>
                      </a:r>
                      <a:r>
                        <a:rPr lang="en-US" altLang="ko-KR" sz="1500" b="1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Time (sec.)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EE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Arial Narrow" pitchFamily="34" charset="0"/>
                          <a:cs typeface="Arial" pitchFamily="34" charset="0"/>
                        </a:rPr>
                        <a:t>CT</a:t>
                      </a:r>
                      <a:endParaRPr lang="ko-KR" altLang="en-US" sz="15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Arial Narrow" pitchFamily="34" charset="0"/>
                          <a:cs typeface="Arial" pitchFamily="34" charset="0"/>
                        </a:rPr>
                        <a:t>18 sec</a:t>
                      </a:r>
                      <a:endParaRPr lang="ko-KR" altLang="en-US" sz="150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81">
                <a:tc vMerge="1">
                  <a:txBody>
                    <a:bodyPr/>
                    <a:lstStyle/>
                    <a:p>
                      <a:pPr latinLnBrk="1"/>
                      <a:endParaRPr lang="ko-KR" altLang="en-US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2D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Arial Narrow" pitchFamily="34" charset="0"/>
                          <a:cs typeface="Arial" pitchFamily="34" charset="0"/>
                        </a:rPr>
                        <a:t>Pano</a:t>
                      </a:r>
                      <a:endParaRPr lang="ko-KR" altLang="en-US" sz="15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Arial Narrow" pitchFamily="34" charset="0"/>
                          <a:cs typeface="Arial" pitchFamily="34" charset="0"/>
                        </a:rPr>
                        <a:t>13.5 sec</a:t>
                      </a:r>
                      <a:endParaRPr lang="ko-KR" altLang="en-US" sz="150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81">
                <a:tc vMerge="1">
                  <a:txBody>
                    <a:bodyPr/>
                    <a:lstStyle/>
                    <a:p>
                      <a:pPr latinLnBrk="1"/>
                      <a:endParaRPr lang="ko-KR" altLang="en-US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CA2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2D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err="1" smtClean="0">
                          <a:latin typeface="Arial Narrow" pitchFamily="34" charset="0"/>
                          <a:cs typeface="Arial" pitchFamily="34" charset="0"/>
                        </a:rPr>
                        <a:t>Ceph</a:t>
                      </a:r>
                      <a:endParaRPr lang="ko-KR" altLang="en-US" sz="15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Arial Narrow" pitchFamily="34" charset="0"/>
                          <a:cs typeface="Arial" pitchFamily="34" charset="0"/>
                        </a:rPr>
                        <a:t>Scan</a:t>
                      </a:r>
                      <a:r>
                        <a:rPr lang="en-US" altLang="ko-KR" sz="1500" baseline="0" dirty="0" smtClean="0">
                          <a:latin typeface="Arial Narrow" pitchFamily="34" charset="0"/>
                          <a:cs typeface="Arial" pitchFamily="34" charset="0"/>
                        </a:rPr>
                        <a:t> : 12.9 sec  /  One-Shot : 0.9 sec</a:t>
                      </a:r>
                      <a:endParaRPr lang="ko-KR" altLang="en-US" sz="150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Recon</a:t>
                      </a:r>
                      <a:r>
                        <a:rPr lang="en-US" altLang="ko-KR" sz="1500" b="1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. Time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EE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Arial Narrow" pitchFamily="34" charset="0"/>
                          <a:cs typeface="Arial" pitchFamily="34" charset="0"/>
                        </a:rPr>
                        <a:t>CT</a:t>
                      </a:r>
                      <a:endParaRPr lang="ko-KR" altLang="en-US" sz="15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latin typeface="Arial Narrow" pitchFamily="34" charset="0"/>
                          <a:cs typeface="Arial" pitchFamily="34" charset="0"/>
                        </a:rPr>
                        <a:t>Max.</a:t>
                      </a:r>
                      <a:r>
                        <a:rPr lang="en-US" altLang="ko-KR" sz="1500" baseline="0" dirty="0" smtClean="0">
                          <a:latin typeface="Arial Narrow" pitchFamily="34" charset="0"/>
                          <a:cs typeface="Arial" pitchFamily="34" charset="0"/>
                        </a:rPr>
                        <a:t> 90 sec (10x8.5 cm  /  0.2 mm Voxel Basis)</a:t>
                      </a:r>
                      <a:endParaRPr lang="ko-KR" altLang="en-US" sz="150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Gray Scale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EE5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Arial Narrow" pitchFamily="34" charset="0"/>
                          <a:cs typeface="Arial" pitchFamily="34" charset="0"/>
                        </a:rPr>
                        <a:t>14 bit</a:t>
                      </a:r>
                      <a:endParaRPr lang="ko-KR" altLang="en-US" sz="1500" b="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688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Tube Voltage / Current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EE5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Arial Narrow" pitchFamily="34" charset="0"/>
                          <a:cs typeface="Arial" pitchFamily="34" charset="0"/>
                        </a:rPr>
                        <a:t>50~99 </a:t>
                      </a:r>
                      <a:r>
                        <a:rPr lang="en-US" altLang="ko-KR" sz="1500" b="0" dirty="0" err="1" smtClean="0">
                          <a:latin typeface="Arial Narrow" pitchFamily="34" charset="0"/>
                          <a:cs typeface="Arial" pitchFamily="34" charset="0"/>
                        </a:rPr>
                        <a:t>kVp</a:t>
                      </a:r>
                      <a:r>
                        <a:rPr lang="en-US" altLang="ko-KR" sz="1500" b="0" dirty="0" smtClean="0">
                          <a:latin typeface="Arial Narrow" pitchFamily="34" charset="0"/>
                          <a:cs typeface="Arial" pitchFamily="34" charset="0"/>
                        </a:rPr>
                        <a:t>  /  4~16 </a:t>
                      </a:r>
                      <a:r>
                        <a:rPr lang="en-US" altLang="ko-KR" sz="1500" b="0" dirty="0" err="1" smtClean="0">
                          <a:latin typeface="Arial Narrow" pitchFamily="34" charset="0"/>
                          <a:cs typeface="Arial" pitchFamily="34" charset="0"/>
                        </a:rPr>
                        <a:t>mA</a:t>
                      </a:r>
                      <a:endParaRPr lang="ko-KR" altLang="en-US" sz="1500" b="0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CAA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746012" y="110362"/>
            <a:ext cx="70723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ts val="3000"/>
              </a:lnSpc>
              <a:tabLst>
                <a:tab pos="269875" algn="l"/>
              </a:tabLst>
              <a:defRPr/>
            </a:pPr>
            <a:r>
              <a:rPr lang="en-US" altLang="ko-KR" sz="2500" b="1" dirty="0" smtClean="0">
                <a:latin typeface="Arial Narrow" pitchFamily="34" charset="0"/>
                <a:ea typeface="08서울남산체 M" pitchFamily="18" charset="-127"/>
                <a:cs typeface="Arial" pitchFamily="34" charset="0"/>
              </a:rPr>
              <a:t>[Appendix] Technical Specification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4967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 smtClean="0">
                <a:solidFill>
                  <a:srgbClr val="AA8A50"/>
                </a:solidFill>
                <a:latin typeface="Arial Narrow" pitchFamily="34" charset="0"/>
                <a:cs typeface="Arial" pitchFamily="34" charset="0"/>
              </a:rPr>
              <a:t>Thank you.</a:t>
            </a:r>
            <a:endParaRPr lang="ko-KR" altLang="en-US" sz="4000" b="1" dirty="0">
              <a:solidFill>
                <a:srgbClr val="AA8A5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6592</TotalTime>
  <Words>1224</Words>
  <Application>Microsoft Office PowerPoint</Application>
  <PresentationFormat>화면 슬라이드 쇼(4:3)</PresentationFormat>
  <Paragraphs>182</Paragraphs>
  <Slides>20</Slides>
  <Notes>14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Vatech</cp:lastModifiedBy>
  <cp:revision>600</cp:revision>
  <dcterms:created xsi:type="dcterms:W3CDTF">2014-10-28T00:32:45Z</dcterms:created>
  <dcterms:modified xsi:type="dcterms:W3CDTF">2014-12-11T05:57:56Z</dcterms:modified>
</cp:coreProperties>
</file>